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6" r:id="rId6"/>
    <p:sldId id="260" r:id="rId7"/>
    <p:sldId id="268" r:id="rId8"/>
    <p:sldId id="261" r:id="rId9"/>
    <p:sldId id="262" r:id="rId10"/>
    <p:sldId id="263" r:id="rId11"/>
    <p:sldId id="264" r:id="rId12"/>
    <p:sldId id="265" r:id="rId13"/>
    <p:sldId id="267" r:id="rId14"/>
    <p:sldId id="269" r:id="rId15"/>
  </p:sldIdLst>
  <p:sldSz cx="18288000" cy="10287000"/>
  <p:notesSz cx="6858000" cy="9144000"/>
  <p:embeddedFontLst>
    <p:embeddedFont>
      <p:font typeface="DM Serif Display" pitchFamily="2" charset="0"/>
      <p:regular r:id="rId17"/>
      <p:italic r:id="rId18"/>
    </p:embeddedFont>
    <p:embeddedFont>
      <p:font typeface="Garet" panose="020B0604020202020204" charset="0"/>
      <p:regular r:id="rId19"/>
    </p:embeddedFont>
    <p:embeddedFont>
      <p:font typeface="Garet Bold" panose="020B0604020202020204" charset="0"/>
      <p:regular r:id="rId20"/>
    </p:embeddedFont>
    <p:embeddedFont>
      <p:font typeface="Open Sans" panose="020B0606030504020204" pitchFamily="34" charset="0"/>
      <p:regular r:id="rId21"/>
      <p:bold r:id="rId22"/>
    </p:embeddedFont>
    <p:embeddedFont>
      <p:font typeface="Open Sans Bold" panose="020B0806030504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167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E7FAF4-7925-4501-AADF-DC57AD8B5871}" type="datetimeFigureOut">
              <a:rPr lang="en-US" smtClean="0"/>
              <a:t>12/12/2024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AC3CC6-8F8E-4E71-8392-D2B7CC0CBE30}" type="slidenum">
              <a:rPr lang="en-US" smtClean="0"/>
              <a:t>‹#›</a:t>
            </a:fld>
            <a:endParaRPr lang="en-US"/>
          </a:p>
        </p:txBody>
      </p:sp>
    </p:spTree>
    <p:extLst>
      <p:ext uri="{BB962C8B-B14F-4D97-AF65-F5344CB8AC3E}">
        <p14:creationId xmlns:p14="http://schemas.microsoft.com/office/powerpoint/2010/main" val="633609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[morning/afternoon], everyone. My name is Arafat Ahmed, and I am excited to present my project on Social Media Engagement Analytics on Instagram. This project was conducted as part of Marketing 568 this semester. Let’s dive in and explore what drives engagement on one of the most influential social media platforms today</a:t>
            </a:r>
          </a:p>
        </p:txBody>
      </p:sp>
      <p:sp>
        <p:nvSpPr>
          <p:cNvPr id="4" name="Slide Number Placeholder 3"/>
          <p:cNvSpPr>
            <a:spLocks noGrp="1"/>
          </p:cNvSpPr>
          <p:nvPr>
            <p:ph type="sldNum" sz="quarter" idx="5"/>
          </p:nvPr>
        </p:nvSpPr>
        <p:spPr/>
        <p:txBody>
          <a:bodyPr/>
          <a:lstStyle/>
          <a:p>
            <a:fld id="{A9AC3CC6-8F8E-4E71-8392-D2B7CC0CBE30}" type="slidenum">
              <a:rPr lang="en-US" smtClean="0"/>
              <a:t>1</a:t>
            </a:fld>
            <a:endParaRPr lang="en-US"/>
          </a:p>
        </p:txBody>
      </p:sp>
    </p:spTree>
    <p:extLst>
      <p:ext uri="{BB962C8B-B14F-4D97-AF65-F5344CB8AC3E}">
        <p14:creationId xmlns:p14="http://schemas.microsoft.com/office/powerpoint/2010/main" val="832252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models performed well, with adjusted R-squared values of 0.8 for likes and 0.068 for comments for micro-influencers, and 0.339 and 0.031 for macro-influencers, respectively. The engagement ratio consistently emerged as the strongest predictor for likes, highlighting its importance across influencer categories.</a:t>
            </a:r>
          </a:p>
        </p:txBody>
      </p:sp>
      <p:sp>
        <p:nvSpPr>
          <p:cNvPr id="4" name="Slide Number Placeholder 3"/>
          <p:cNvSpPr>
            <a:spLocks noGrp="1"/>
          </p:cNvSpPr>
          <p:nvPr>
            <p:ph type="sldNum" sz="quarter" idx="5"/>
          </p:nvPr>
        </p:nvSpPr>
        <p:spPr/>
        <p:txBody>
          <a:bodyPr/>
          <a:lstStyle/>
          <a:p>
            <a:fld id="{A9AC3CC6-8F8E-4E71-8392-D2B7CC0CBE30}" type="slidenum">
              <a:rPr lang="en-US" smtClean="0"/>
              <a:t>10</a:t>
            </a:fld>
            <a:endParaRPr lang="en-US"/>
          </a:p>
        </p:txBody>
      </p:sp>
    </p:spTree>
    <p:extLst>
      <p:ext uri="{BB962C8B-B14F-4D97-AF65-F5344CB8AC3E}">
        <p14:creationId xmlns:p14="http://schemas.microsoft.com/office/powerpoint/2010/main" val="3325790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dirty="0"/>
              <a:t>Based on these findings, influencers </a:t>
            </a:r>
            <a:r>
              <a:rPr lang="en-US" dirty="0" err="1"/>
              <a:t>should:Focus</a:t>
            </a:r>
            <a:r>
              <a:rPr lang="en-US" dirty="0"/>
              <a:t> on building an engaged follower base.</a:t>
            </a:r>
          </a:p>
          <a:p>
            <a:pPr>
              <a:buFont typeface="+mj-lt"/>
              <a:buAutoNum type="arabicPeriod"/>
            </a:pPr>
            <a:r>
              <a:rPr lang="en-US" dirty="0"/>
              <a:t>Optimize post timing—micro-influencers should post in the evening, while macro-influencers should post in the afternoon.</a:t>
            </a:r>
          </a:p>
          <a:p>
            <a:pPr>
              <a:buFont typeface="+mj-lt"/>
              <a:buAutoNum type="arabicPeriod"/>
            </a:pPr>
            <a:r>
              <a:rPr lang="en-US" dirty="0"/>
              <a:t>Use captions with positive sentiment and simple language for broader appeal.</a:t>
            </a:r>
          </a:p>
          <a:p>
            <a:pPr>
              <a:buFont typeface="+mj-lt"/>
              <a:buAutoNum type="arabicPeriod"/>
            </a:pPr>
            <a:r>
              <a:rPr lang="en-US" dirty="0"/>
              <a:t>Don’t underestimate the power of photos and the weekend effect!</a:t>
            </a:r>
          </a:p>
        </p:txBody>
      </p:sp>
      <p:sp>
        <p:nvSpPr>
          <p:cNvPr id="4" name="Slide Number Placeholder 3"/>
          <p:cNvSpPr>
            <a:spLocks noGrp="1"/>
          </p:cNvSpPr>
          <p:nvPr>
            <p:ph type="sldNum" sz="quarter" idx="5"/>
          </p:nvPr>
        </p:nvSpPr>
        <p:spPr/>
        <p:txBody>
          <a:bodyPr/>
          <a:lstStyle/>
          <a:p>
            <a:fld id="{A9AC3CC6-8F8E-4E71-8392-D2B7CC0CBE30}" type="slidenum">
              <a:rPr lang="en-US" smtClean="0"/>
              <a:t>11</a:t>
            </a:fld>
            <a:endParaRPr lang="en-US"/>
          </a:p>
        </p:txBody>
      </p:sp>
    </p:spTree>
    <p:extLst>
      <p:ext uri="{BB962C8B-B14F-4D97-AF65-F5344CB8AC3E}">
        <p14:creationId xmlns:p14="http://schemas.microsoft.com/office/powerpoint/2010/main" val="2371360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taught me how to critically analyze data, innovate, and derive actionable insights using statistical modeling. These skills are invaluable for solving real-world problems in social media analytics and marketing."</a:t>
            </a:r>
          </a:p>
        </p:txBody>
      </p:sp>
      <p:sp>
        <p:nvSpPr>
          <p:cNvPr id="4" name="Slide Number Placeholder 3"/>
          <p:cNvSpPr>
            <a:spLocks noGrp="1"/>
          </p:cNvSpPr>
          <p:nvPr>
            <p:ph type="sldNum" sz="quarter" idx="5"/>
          </p:nvPr>
        </p:nvSpPr>
        <p:spPr/>
        <p:txBody>
          <a:bodyPr/>
          <a:lstStyle/>
          <a:p>
            <a:fld id="{A9AC3CC6-8F8E-4E71-8392-D2B7CC0CBE30}" type="slidenum">
              <a:rPr lang="en-US" smtClean="0"/>
              <a:t>12</a:t>
            </a:fld>
            <a:endParaRPr lang="en-US"/>
          </a:p>
        </p:txBody>
      </p:sp>
    </p:spTree>
    <p:extLst>
      <p:ext uri="{BB962C8B-B14F-4D97-AF65-F5344CB8AC3E}">
        <p14:creationId xmlns:p14="http://schemas.microsoft.com/office/powerpoint/2010/main" val="2891862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and attention. I’m happy to answer any questions you may have. You can also reach out to me via the contact information on this slide.</a:t>
            </a:r>
          </a:p>
        </p:txBody>
      </p:sp>
      <p:sp>
        <p:nvSpPr>
          <p:cNvPr id="4" name="Slide Number Placeholder 3"/>
          <p:cNvSpPr>
            <a:spLocks noGrp="1"/>
          </p:cNvSpPr>
          <p:nvPr>
            <p:ph type="sldNum" sz="quarter" idx="5"/>
          </p:nvPr>
        </p:nvSpPr>
        <p:spPr/>
        <p:txBody>
          <a:bodyPr/>
          <a:lstStyle/>
          <a:p>
            <a:fld id="{A9AC3CC6-8F8E-4E71-8392-D2B7CC0CBE30}" type="slidenum">
              <a:rPr lang="en-US" smtClean="0"/>
              <a:t>13</a:t>
            </a:fld>
            <a:endParaRPr lang="en-US"/>
          </a:p>
        </p:txBody>
      </p:sp>
    </p:spTree>
    <p:extLst>
      <p:ext uri="{BB962C8B-B14F-4D97-AF65-F5344CB8AC3E}">
        <p14:creationId xmlns:p14="http://schemas.microsoft.com/office/powerpoint/2010/main" val="2470593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aimed to identify the factors that drive engagement, such as likes and comments, on Instagram. Given Instagram's prominence in personal branding and marketing, understanding these drivers is essential for influencers and marketers to optimize their strategies. Using statistical models, I explored the relationship between different post features and engagement metrics to provide actionable insights</a:t>
            </a:r>
          </a:p>
        </p:txBody>
      </p:sp>
      <p:sp>
        <p:nvSpPr>
          <p:cNvPr id="4" name="Slide Number Placeholder 3"/>
          <p:cNvSpPr>
            <a:spLocks noGrp="1"/>
          </p:cNvSpPr>
          <p:nvPr>
            <p:ph type="sldNum" sz="quarter" idx="5"/>
          </p:nvPr>
        </p:nvSpPr>
        <p:spPr/>
        <p:txBody>
          <a:bodyPr/>
          <a:lstStyle/>
          <a:p>
            <a:fld id="{A9AC3CC6-8F8E-4E71-8392-D2B7CC0CBE30}" type="slidenum">
              <a:rPr lang="en-US" smtClean="0"/>
              <a:t>2</a:t>
            </a:fld>
            <a:endParaRPr lang="en-US"/>
          </a:p>
        </p:txBody>
      </p:sp>
    </p:spTree>
    <p:extLst>
      <p:ext uri="{BB962C8B-B14F-4D97-AF65-F5344CB8AC3E}">
        <p14:creationId xmlns:p14="http://schemas.microsoft.com/office/powerpoint/2010/main" val="484575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analyzed a dataset of 19,681 Instagram posts, incorporating variables like post type, timing, hashtags, and mentions. I also created innovative variables, such as sentiment score, text complexity, and engagement ratio, to enhance the analysis. Linear regression models were used to predict likes and comments, and the results provided insights into the most influential factors."</a:t>
            </a:r>
          </a:p>
        </p:txBody>
      </p:sp>
      <p:sp>
        <p:nvSpPr>
          <p:cNvPr id="4" name="Slide Number Placeholder 3"/>
          <p:cNvSpPr>
            <a:spLocks noGrp="1"/>
          </p:cNvSpPr>
          <p:nvPr>
            <p:ph type="sldNum" sz="quarter" idx="5"/>
          </p:nvPr>
        </p:nvSpPr>
        <p:spPr/>
        <p:txBody>
          <a:bodyPr/>
          <a:lstStyle/>
          <a:p>
            <a:fld id="{A9AC3CC6-8F8E-4E71-8392-D2B7CC0CBE30}" type="slidenum">
              <a:rPr lang="en-US" smtClean="0"/>
              <a:t>3</a:t>
            </a:fld>
            <a:endParaRPr lang="en-US"/>
          </a:p>
        </p:txBody>
      </p:sp>
    </p:spTree>
    <p:extLst>
      <p:ext uri="{BB962C8B-B14F-4D97-AF65-F5344CB8AC3E}">
        <p14:creationId xmlns:p14="http://schemas.microsoft.com/office/powerpoint/2010/main" val="2944192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The key variables I introduced </a:t>
            </a:r>
            <a:r>
              <a:rPr lang="en-US" dirty="0" err="1"/>
              <a:t>include:Engagement</a:t>
            </a:r>
            <a:r>
              <a:rPr lang="en-US" dirty="0"/>
              <a:t> Ratio: This measures how well an influencer interacts with their audience.</a:t>
            </a:r>
          </a:p>
          <a:p>
            <a:pPr>
              <a:buFont typeface="Arial" panose="020B0604020202020204" pitchFamily="34" charset="0"/>
              <a:buChar char="•"/>
            </a:pPr>
            <a:r>
              <a:rPr lang="en-US" dirty="0"/>
              <a:t>Text Complexity: Captions were analyzed for readability using the Flesch-Kincaid score.</a:t>
            </a:r>
          </a:p>
          <a:p>
            <a:pPr>
              <a:buFont typeface="Arial" panose="020B0604020202020204" pitchFamily="34" charset="0"/>
              <a:buChar char="•"/>
            </a:pPr>
            <a:r>
              <a:rPr lang="en-US" dirty="0"/>
              <a:t>Sentiment Score: This evaluates whether captions are positive, neutral, or negative.</a:t>
            </a:r>
          </a:p>
          <a:p>
            <a:pPr>
              <a:buFont typeface="Arial" panose="020B0604020202020204" pitchFamily="34" charset="0"/>
              <a:buChar char="•"/>
            </a:pPr>
            <a:r>
              <a:rPr lang="en-US" dirty="0"/>
              <a:t>These variables provided deeper insights into post engagement trends</a:t>
            </a:r>
          </a:p>
          <a:p>
            <a:endParaRPr lang="en-US" dirty="0"/>
          </a:p>
        </p:txBody>
      </p:sp>
      <p:sp>
        <p:nvSpPr>
          <p:cNvPr id="4" name="Slide Number Placeholder 3"/>
          <p:cNvSpPr>
            <a:spLocks noGrp="1"/>
          </p:cNvSpPr>
          <p:nvPr>
            <p:ph type="sldNum" sz="quarter" idx="5"/>
          </p:nvPr>
        </p:nvSpPr>
        <p:spPr/>
        <p:txBody>
          <a:bodyPr/>
          <a:lstStyle/>
          <a:p>
            <a:fld id="{A9AC3CC6-8F8E-4E71-8392-D2B7CC0CBE30}" type="slidenum">
              <a:rPr lang="en-US" smtClean="0"/>
              <a:t>4</a:t>
            </a:fld>
            <a:endParaRPr lang="en-US"/>
          </a:p>
        </p:txBody>
      </p:sp>
    </p:spTree>
    <p:extLst>
      <p:ext uri="{BB962C8B-B14F-4D97-AF65-F5344CB8AC3E}">
        <p14:creationId xmlns:p14="http://schemas.microsoft.com/office/powerpoint/2010/main" val="1263564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my analysis, the number of followers and following emerged as the strongest predictors of likes and comments. Timing and post type, particularly photos over videos, also played significant roles. Additionally, tagging users and the number of hashtags impacted engagement, but their effects varied between micro and macro influencers.</a:t>
            </a:r>
          </a:p>
        </p:txBody>
      </p:sp>
      <p:sp>
        <p:nvSpPr>
          <p:cNvPr id="4" name="Slide Number Placeholder 3"/>
          <p:cNvSpPr>
            <a:spLocks noGrp="1"/>
          </p:cNvSpPr>
          <p:nvPr>
            <p:ph type="sldNum" sz="quarter" idx="5"/>
          </p:nvPr>
        </p:nvSpPr>
        <p:spPr/>
        <p:txBody>
          <a:bodyPr/>
          <a:lstStyle/>
          <a:p>
            <a:fld id="{A9AC3CC6-8F8E-4E71-8392-D2B7CC0CBE30}" type="slidenum">
              <a:rPr lang="en-US" smtClean="0"/>
              <a:t>5</a:t>
            </a:fld>
            <a:endParaRPr lang="en-US"/>
          </a:p>
        </p:txBody>
      </p:sp>
    </p:spTree>
    <p:extLst>
      <p:ext uri="{BB962C8B-B14F-4D97-AF65-F5344CB8AC3E}">
        <p14:creationId xmlns:p14="http://schemas.microsoft.com/office/powerpoint/2010/main" val="301108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introducing new variables like sentiment score, text complexity, and engagement ratio, the predictive power of the models improved. For example, posts with positive sentiment and simpler captions were found to attract more likes and comments</a:t>
            </a:r>
          </a:p>
        </p:txBody>
      </p:sp>
      <p:sp>
        <p:nvSpPr>
          <p:cNvPr id="4" name="Slide Number Placeholder 3"/>
          <p:cNvSpPr>
            <a:spLocks noGrp="1"/>
          </p:cNvSpPr>
          <p:nvPr>
            <p:ph type="sldNum" sz="quarter" idx="5"/>
          </p:nvPr>
        </p:nvSpPr>
        <p:spPr/>
        <p:txBody>
          <a:bodyPr/>
          <a:lstStyle/>
          <a:p>
            <a:fld id="{A9AC3CC6-8F8E-4E71-8392-D2B7CC0CBE30}" type="slidenum">
              <a:rPr lang="en-US" smtClean="0"/>
              <a:t>6</a:t>
            </a:fld>
            <a:endParaRPr lang="en-US"/>
          </a:p>
        </p:txBody>
      </p:sp>
    </p:spTree>
    <p:extLst>
      <p:ext uri="{BB962C8B-B14F-4D97-AF65-F5344CB8AC3E}">
        <p14:creationId xmlns:p14="http://schemas.microsoft.com/office/powerpoint/2010/main" val="4169208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AC3CC6-8F8E-4E71-8392-D2B7CC0CBE30}" type="slidenum">
              <a:rPr lang="en-US" smtClean="0"/>
              <a:t>7</a:t>
            </a:fld>
            <a:endParaRPr lang="en-US"/>
          </a:p>
        </p:txBody>
      </p:sp>
    </p:spTree>
    <p:extLst>
      <p:ext uri="{BB962C8B-B14F-4D97-AF65-F5344CB8AC3E}">
        <p14:creationId xmlns:p14="http://schemas.microsoft.com/office/powerpoint/2010/main" val="2095801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finding is the 'weekend effect,' where posts made on weekends tend to receive more likes and comments than weekday posts. This effect was particularly noticeable for comments, indicating that influencers should strategically time their posts to maximize engagement.</a:t>
            </a:r>
          </a:p>
        </p:txBody>
      </p:sp>
      <p:sp>
        <p:nvSpPr>
          <p:cNvPr id="4" name="Slide Number Placeholder 3"/>
          <p:cNvSpPr>
            <a:spLocks noGrp="1"/>
          </p:cNvSpPr>
          <p:nvPr>
            <p:ph type="sldNum" sz="quarter" idx="5"/>
          </p:nvPr>
        </p:nvSpPr>
        <p:spPr/>
        <p:txBody>
          <a:bodyPr/>
          <a:lstStyle/>
          <a:p>
            <a:fld id="{A9AC3CC6-8F8E-4E71-8392-D2B7CC0CBE30}" type="slidenum">
              <a:rPr lang="en-US" smtClean="0"/>
              <a:t>8</a:t>
            </a:fld>
            <a:endParaRPr lang="en-US"/>
          </a:p>
        </p:txBody>
      </p:sp>
    </p:spTree>
    <p:extLst>
      <p:ext uri="{BB962C8B-B14F-4D97-AF65-F5344CB8AC3E}">
        <p14:creationId xmlns:p14="http://schemas.microsoft.com/office/powerpoint/2010/main" val="3090534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 and macro influencers differ in what drives engagement. For micro-influencers, audience interaction plays a greater role, making personalized strategies crucial. For macro-influencers, content type and timing, such as posting in the afternoon, significantly influence engagement</a:t>
            </a:r>
          </a:p>
        </p:txBody>
      </p:sp>
      <p:sp>
        <p:nvSpPr>
          <p:cNvPr id="4" name="Slide Number Placeholder 3"/>
          <p:cNvSpPr>
            <a:spLocks noGrp="1"/>
          </p:cNvSpPr>
          <p:nvPr>
            <p:ph type="sldNum" sz="quarter" idx="5"/>
          </p:nvPr>
        </p:nvSpPr>
        <p:spPr/>
        <p:txBody>
          <a:bodyPr/>
          <a:lstStyle/>
          <a:p>
            <a:fld id="{A9AC3CC6-8F8E-4E71-8392-D2B7CC0CBE30}" type="slidenum">
              <a:rPr lang="en-US" smtClean="0"/>
              <a:t>9</a:t>
            </a:fld>
            <a:endParaRPr lang="en-US"/>
          </a:p>
        </p:txBody>
      </p:sp>
    </p:spTree>
    <p:extLst>
      <p:ext uri="{BB962C8B-B14F-4D97-AF65-F5344CB8AC3E}">
        <p14:creationId xmlns:p14="http://schemas.microsoft.com/office/powerpoint/2010/main" val="1585556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sv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9.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 Id="rId9" Type="http://schemas.openxmlformats.org/officeDocument/2006/relationships/image" Target="../media/image5.sv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13" Type="http://schemas.openxmlformats.org/officeDocument/2006/relationships/image" Target="../media/image42.svg"/><Relationship Id="rId18" Type="http://schemas.openxmlformats.org/officeDocument/2006/relationships/image" Target="../media/image47.png"/><Relationship Id="rId26" Type="http://schemas.openxmlformats.org/officeDocument/2006/relationships/image" Target="../media/image55.png"/><Relationship Id="rId39" Type="http://schemas.openxmlformats.org/officeDocument/2006/relationships/image" Target="../media/image68.svg"/><Relationship Id="rId21" Type="http://schemas.openxmlformats.org/officeDocument/2006/relationships/image" Target="../media/image50.svg"/><Relationship Id="rId34" Type="http://schemas.openxmlformats.org/officeDocument/2006/relationships/image" Target="../media/image63.png"/><Relationship Id="rId42" Type="http://schemas.openxmlformats.org/officeDocument/2006/relationships/image" Target="../media/image71.png"/><Relationship Id="rId7" Type="http://schemas.openxmlformats.org/officeDocument/2006/relationships/image" Target="../media/image36.svg"/><Relationship Id="rId2" Type="http://schemas.openxmlformats.org/officeDocument/2006/relationships/image" Target="../media/image31.png"/><Relationship Id="rId16" Type="http://schemas.openxmlformats.org/officeDocument/2006/relationships/image" Target="../media/image45.png"/><Relationship Id="rId20" Type="http://schemas.openxmlformats.org/officeDocument/2006/relationships/image" Target="../media/image49.png"/><Relationship Id="rId29" Type="http://schemas.openxmlformats.org/officeDocument/2006/relationships/image" Target="../media/image58.svg"/><Relationship Id="rId41" Type="http://schemas.openxmlformats.org/officeDocument/2006/relationships/image" Target="../media/image70.sv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svg"/><Relationship Id="rId24" Type="http://schemas.openxmlformats.org/officeDocument/2006/relationships/image" Target="../media/image53.png"/><Relationship Id="rId32" Type="http://schemas.openxmlformats.org/officeDocument/2006/relationships/image" Target="../media/image61.png"/><Relationship Id="rId37" Type="http://schemas.openxmlformats.org/officeDocument/2006/relationships/image" Target="../media/image66.svg"/><Relationship Id="rId40" Type="http://schemas.openxmlformats.org/officeDocument/2006/relationships/image" Target="../media/image69.png"/><Relationship Id="rId5" Type="http://schemas.openxmlformats.org/officeDocument/2006/relationships/image" Target="../media/image34.svg"/><Relationship Id="rId15" Type="http://schemas.openxmlformats.org/officeDocument/2006/relationships/image" Target="../media/image44.svg"/><Relationship Id="rId23" Type="http://schemas.openxmlformats.org/officeDocument/2006/relationships/image" Target="../media/image52.svg"/><Relationship Id="rId28" Type="http://schemas.openxmlformats.org/officeDocument/2006/relationships/image" Target="../media/image57.png"/><Relationship Id="rId36" Type="http://schemas.openxmlformats.org/officeDocument/2006/relationships/image" Target="../media/image65.png"/><Relationship Id="rId10" Type="http://schemas.openxmlformats.org/officeDocument/2006/relationships/image" Target="../media/image39.png"/><Relationship Id="rId19" Type="http://schemas.openxmlformats.org/officeDocument/2006/relationships/image" Target="../media/image48.svg"/><Relationship Id="rId31" Type="http://schemas.openxmlformats.org/officeDocument/2006/relationships/image" Target="../media/image60.sv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svg"/><Relationship Id="rId30" Type="http://schemas.openxmlformats.org/officeDocument/2006/relationships/image" Target="../media/image59.png"/><Relationship Id="rId35" Type="http://schemas.openxmlformats.org/officeDocument/2006/relationships/image" Target="../media/image64.svg"/><Relationship Id="rId43" Type="http://schemas.openxmlformats.org/officeDocument/2006/relationships/image" Target="../media/image72.svg"/><Relationship Id="rId8" Type="http://schemas.openxmlformats.org/officeDocument/2006/relationships/image" Target="../media/image37.png"/><Relationship Id="rId3" Type="http://schemas.openxmlformats.org/officeDocument/2006/relationships/image" Target="../media/image32.svg"/><Relationship Id="rId12" Type="http://schemas.openxmlformats.org/officeDocument/2006/relationships/image" Target="../media/image41.png"/><Relationship Id="rId17" Type="http://schemas.openxmlformats.org/officeDocument/2006/relationships/image" Target="../media/image46.svg"/><Relationship Id="rId25" Type="http://schemas.openxmlformats.org/officeDocument/2006/relationships/image" Target="../media/image54.svg"/><Relationship Id="rId33" Type="http://schemas.openxmlformats.org/officeDocument/2006/relationships/image" Target="../media/image62.svg"/><Relationship Id="rId38" Type="http://schemas.openxmlformats.org/officeDocument/2006/relationships/image" Target="../media/image67.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18.png"/><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5.svg"/><Relationship Id="rId5" Type="http://schemas.openxmlformats.org/officeDocument/2006/relationships/image" Target="../media/image2.png"/><Relationship Id="rId10" Type="http://schemas.openxmlformats.org/officeDocument/2006/relationships/image" Target="../media/image4.png"/><Relationship Id="rId4" Type="http://schemas.openxmlformats.org/officeDocument/2006/relationships/image" Target="../media/image7.sv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23.png"/><Relationship Id="rId5" Type="http://schemas.openxmlformats.org/officeDocument/2006/relationships/image" Target="../media/image2.png"/><Relationship Id="rId10" Type="http://schemas.openxmlformats.org/officeDocument/2006/relationships/image" Target="../media/image22.png"/><Relationship Id="rId4" Type="http://schemas.openxmlformats.org/officeDocument/2006/relationships/image" Target="../media/image7.svg"/><Relationship Id="rId9"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1044930" y="0"/>
            <a:ext cx="7243070" cy="10622880"/>
            <a:chOff x="0" y="0"/>
            <a:chExt cx="579439" cy="849821"/>
          </a:xfrm>
        </p:grpSpPr>
        <p:sp>
          <p:nvSpPr>
            <p:cNvPr id="3" name="Freeform 3"/>
            <p:cNvSpPr/>
            <p:nvPr/>
          </p:nvSpPr>
          <p:spPr>
            <a:xfrm>
              <a:off x="0" y="0"/>
              <a:ext cx="579439" cy="849821"/>
            </a:xfrm>
            <a:custGeom>
              <a:avLst/>
              <a:gdLst/>
              <a:ahLst/>
              <a:cxnLst/>
              <a:rect l="l" t="t" r="r" b="b"/>
              <a:pathLst>
                <a:path w="579439" h="849821">
                  <a:moveTo>
                    <a:pt x="0" y="0"/>
                  </a:moveTo>
                  <a:lnTo>
                    <a:pt x="579439" y="0"/>
                  </a:lnTo>
                  <a:lnTo>
                    <a:pt x="579439" y="849821"/>
                  </a:lnTo>
                  <a:lnTo>
                    <a:pt x="0" y="849821"/>
                  </a:lnTo>
                  <a:close/>
                </a:path>
              </a:pathLst>
            </a:custGeom>
            <a:solidFill>
              <a:srgbClr val="FFE49A"/>
            </a:solidFill>
            <a:ln cap="sq">
              <a:noFill/>
              <a:prstDash val="solid"/>
              <a:miter/>
            </a:ln>
          </p:spPr>
          <p:txBody>
            <a:bodyPr/>
            <a:lstStyle/>
            <a:p>
              <a:endParaRPr lang="en-US"/>
            </a:p>
          </p:txBody>
        </p:sp>
        <p:sp>
          <p:nvSpPr>
            <p:cNvPr id="4" name="TextBox 4"/>
            <p:cNvSpPr txBox="1"/>
            <p:nvPr/>
          </p:nvSpPr>
          <p:spPr>
            <a:xfrm>
              <a:off x="0" y="-28575"/>
              <a:ext cx="579439" cy="87839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05722" y="-167940"/>
            <a:ext cx="607099" cy="10622880"/>
            <a:chOff x="0" y="0"/>
            <a:chExt cx="48567" cy="849821"/>
          </a:xfrm>
        </p:grpSpPr>
        <p:sp>
          <p:nvSpPr>
            <p:cNvPr id="6" name="Freeform 6"/>
            <p:cNvSpPr/>
            <p:nvPr/>
          </p:nvSpPr>
          <p:spPr>
            <a:xfrm>
              <a:off x="0" y="0"/>
              <a:ext cx="48567" cy="849821"/>
            </a:xfrm>
            <a:custGeom>
              <a:avLst/>
              <a:gdLst/>
              <a:ahLst/>
              <a:cxnLst/>
              <a:rect l="l" t="t" r="r" b="b"/>
              <a:pathLst>
                <a:path w="48567" h="849821">
                  <a:moveTo>
                    <a:pt x="0" y="0"/>
                  </a:moveTo>
                  <a:lnTo>
                    <a:pt x="48567" y="0"/>
                  </a:lnTo>
                  <a:lnTo>
                    <a:pt x="48567" y="849821"/>
                  </a:lnTo>
                  <a:lnTo>
                    <a:pt x="0" y="849821"/>
                  </a:lnTo>
                  <a:close/>
                </a:path>
              </a:pathLst>
            </a:custGeom>
            <a:solidFill>
              <a:srgbClr val="FFE49A"/>
            </a:solidFill>
            <a:ln cap="sq">
              <a:noFill/>
              <a:prstDash val="solid"/>
              <a:miter/>
            </a:ln>
          </p:spPr>
          <p:txBody>
            <a:bodyPr/>
            <a:lstStyle/>
            <a:p>
              <a:endParaRPr lang="en-US"/>
            </a:p>
          </p:txBody>
        </p:sp>
        <p:sp>
          <p:nvSpPr>
            <p:cNvPr id="7" name="TextBox 7"/>
            <p:cNvSpPr txBox="1"/>
            <p:nvPr/>
          </p:nvSpPr>
          <p:spPr>
            <a:xfrm>
              <a:off x="0" y="-28575"/>
              <a:ext cx="48567" cy="87839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8270294"/>
            <a:ext cx="5819844" cy="988006"/>
            <a:chOff x="0" y="0"/>
            <a:chExt cx="465583" cy="79040"/>
          </a:xfrm>
        </p:grpSpPr>
        <p:sp>
          <p:nvSpPr>
            <p:cNvPr id="9" name="Freeform 9"/>
            <p:cNvSpPr/>
            <p:nvPr/>
          </p:nvSpPr>
          <p:spPr>
            <a:xfrm>
              <a:off x="0" y="0"/>
              <a:ext cx="465583" cy="79040"/>
            </a:xfrm>
            <a:custGeom>
              <a:avLst/>
              <a:gdLst/>
              <a:ahLst/>
              <a:cxnLst/>
              <a:rect l="l" t="t" r="r" b="b"/>
              <a:pathLst>
                <a:path w="465583" h="79040">
                  <a:moveTo>
                    <a:pt x="39520" y="0"/>
                  </a:moveTo>
                  <a:lnTo>
                    <a:pt x="426063" y="0"/>
                  </a:lnTo>
                  <a:cubicBezTo>
                    <a:pt x="447889" y="0"/>
                    <a:pt x="465583" y="17694"/>
                    <a:pt x="465583" y="39520"/>
                  </a:cubicBezTo>
                  <a:lnTo>
                    <a:pt x="465583" y="39520"/>
                  </a:lnTo>
                  <a:cubicBezTo>
                    <a:pt x="465583" y="61346"/>
                    <a:pt x="447889" y="79040"/>
                    <a:pt x="426063" y="79040"/>
                  </a:cubicBezTo>
                  <a:lnTo>
                    <a:pt x="39520" y="79040"/>
                  </a:lnTo>
                  <a:cubicBezTo>
                    <a:pt x="17694" y="79040"/>
                    <a:pt x="0" y="61346"/>
                    <a:pt x="0" y="39520"/>
                  </a:cubicBezTo>
                  <a:lnTo>
                    <a:pt x="0" y="39520"/>
                  </a:lnTo>
                  <a:cubicBezTo>
                    <a:pt x="0" y="17694"/>
                    <a:pt x="17694" y="0"/>
                    <a:pt x="39520" y="0"/>
                  </a:cubicBezTo>
                  <a:close/>
                </a:path>
              </a:pathLst>
            </a:custGeom>
            <a:solidFill>
              <a:srgbClr val="FFE49A"/>
            </a:solidFill>
            <a:ln cap="rnd">
              <a:noFill/>
              <a:prstDash val="solid"/>
              <a:round/>
            </a:ln>
          </p:spPr>
          <p:txBody>
            <a:bodyPr/>
            <a:lstStyle/>
            <a:p>
              <a:endParaRPr lang="en-US"/>
            </a:p>
          </p:txBody>
        </p:sp>
        <p:sp>
          <p:nvSpPr>
            <p:cNvPr id="10" name="TextBox 10"/>
            <p:cNvSpPr txBox="1"/>
            <p:nvPr/>
          </p:nvSpPr>
          <p:spPr>
            <a:xfrm>
              <a:off x="0" y="-28575"/>
              <a:ext cx="465583" cy="10761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8479140" y="2057400"/>
            <a:ext cx="9259747" cy="8229600"/>
          </a:xfrm>
          <a:custGeom>
            <a:avLst/>
            <a:gdLst/>
            <a:ahLst/>
            <a:cxnLst/>
            <a:rect l="l" t="t" r="r" b="b"/>
            <a:pathLst>
              <a:path w="9259747" h="8229600">
                <a:moveTo>
                  <a:pt x="0" y="0"/>
                </a:moveTo>
                <a:lnTo>
                  <a:pt x="9259747" y="0"/>
                </a:lnTo>
                <a:lnTo>
                  <a:pt x="9259747" y="8229600"/>
                </a:lnTo>
                <a:lnTo>
                  <a:pt x="0" y="8229600"/>
                </a:lnTo>
                <a:lnTo>
                  <a:pt x="0" y="0"/>
                </a:lnTo>
                <a:close/>
              </a:path>
            </a:pathLst>
          </a:custGeom>
          <a:blipFill>
            <a:blip r:embed="rId3"/>
            <a:stretch>
              <a:fillRect/>
            </a:stretch>
          </a:blipFill>
        </p:spPr>
        <p:txBody>
          <a:bodyPr/>
          <a:lstStyle/>
          <a:p>
            <a:endParaRPr lang="en-US"/>
          </a:p>
        </p:txBody>
      </p:sp>
      <p:sp>
        <p:nvSpPr>
          <p:cNvPr id="12" name="Freeform 12"/>
          <p:cNvSpPr/>
          <p:nvPr/>
        </p:nvSpPr>
        <p:spPr>
          <a:xfrm>
            <a:off x="1028700" y="1028700"/>
            <a:ext cx="394031" cy="566951"/>
          </a:xfrm>
          <a:custGeom>
            <a:avLst/>
            <a:gdLst/>
            <a:ahLst/>
            <a:cxnLst/>
            <a:rect l="l" t="t" r="r" b="b"/>
            <a:pathLst>
              <a:path w="394031" h="566951">
                <a:moveTo>
                  <a:pt x="0" y="0"/>
                </a:moveTo>
                <a:lnTo>
                  <a:pt x="394031" y="0"/>
                </a:lnTo>
                <a:lnTo>
                  <a:pt x="394031" y="566951"/>
                </a:lnTo>
                <a:lnTo>
                  <a:pt x="0" y="5669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AutoShape 13"/>
          <p:cNvSpPr/>
          <p:nvPr/>
        </p:nvSpPr>
        <p:spPr>
          <a:xfrm>
            <a:off x="1047750" y="6134100"/>
            <a:ext cx="0" cy="1576474"/>
          </a:xfrm>
          <a:prstGeom prst="line">
            <a:avLst/>
          </a:prstGeom>
          <a:ln w="38100" cap="flat">
            <a:solidFill>
              <a:srgbClr val="000000"/>
            </a:solidFill>
            <a:prstDash val="solid"/>
            <a:headEnd type="none" w="sm" len="sm"/>
            <a:tailEnd type="none" w="sm" len="sm"/>
          </a:ln>
        </p:spPr>
        <p:txBody>
          <a:bodyPr/>
          <a:lstStyle/>
          <a:p>
            <a:endParaRPr lang="en-US"/>
          </a:p>
        </p:txBody>
      </p:sp>
      <p:sp>
        <p:nvSpPr>
          <p:cNvPr id="14" name="Freeform 14"/>
          <p:cNvSpPr/>
          <p:nvPr/>
        </p:nvSpPr>
        <p:spPr>
          <a:xfrm rot="426246">
            <a:off x="8621031" y="536895"/>
            <a:ext cx="1260869" cy="2372886"/>
          </a:xfrm>
          <a:custGeom>
            <a:avLst/>
            <a:gdLst/>
            <a:ahLst/>
            <a:cxnLst/>
            <a:rect l="l" t="t" r="r" b="b"/>
            <a:pathLst>
              <a:path w="1260869" h="2372886">
                <a:moveTo>
                  <a:pt x="0" y="0"/>
                </a:moveTo>
                <a:lnTo>
                  <a:pt x="1260869" y="0"/>
                </a:lnTo>
                <a:lnTo>
                  <a:pt x="1260869" y="2372886"/>
                </a:lnTo>
                <a:lnTo>
                  <a:pt x="0" y="23728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1066800" y="1638300"/>
            <a:ext cx="7808404" cy="4823756"/>
          </a:xfrm>
          <a:prstGeom prst="rect">
            <a:avLst/>
          </a:prstGeom>
        </p:spPr>
        <p:txBody>
          <a:bodyPr lIns="0" tIns="0" rIns="0" bIns="0" rtlCol="0" anchor="t">
            <a:spAutoFit/>
          </a:bodyPr>
          <a:lstStyle/>
          <a:p>
            <a:pPr algn="l">
              <a:lnSpc>
                <a:spcPts val="9345"/>
              </a:lnSpc>
            </a:pPr>
            <a:r>
              <a:rPr lang="en-US" sz="9345" dirty="0">
                <a:solidFill>
                  <a:srgbClr val="000000"/>
                </a:solidFill>
                <a:latin typeface="DM Serif Display"/>
                <a:ea typeface="DM Serif Display"/>
                <a:cs typeface="DM Serif Display"/>
                <a:sym typeface="DM Serif Display"/>
              </a:rPr>
              <a:t>Social Media Engagement Analytics on Instagram</a:t>
            </a:r>
          </a:p>
        </p:txBody>
      </p:sp>
      <p:sp>
        <p:nvSpPr>
          <p:cNvPr id="16" name="TextBox 16"/>
          <p:cNvSpPr txBox="1"/>
          <p:nvPr/>
        </p:nvSpPr>
        <p:spPr>
          <a:xfrm>
            <a:off x="990600" y="8496300"/>
            <a:ext cx="5638800" cy="389979"/>
          </a:xfrm>
          <a:prstGeom prst="rect">
            <a:avLst/>
          </a:prstGeom>
        </p:spPr>
        <p:txBody>
          <a:bodyPr wrap="square" lIns="0" tIns="0" rIns="0" bIns="0" rtlCol="0" anchor="t">
            <a:spAutoFit/>
          </a:bodyPr>
          <a:lstStyle/>
          <a:p>
            <a:pPr algn="ctr">
              <a:lnSpc>
                <a:spcPts val="2887"/>
              </a:lnSpc>
            </a:pPr>
            <a:r>
              <a:rPr lang="en-US" sz="2887" dirty="0">
                <a:solidFill>
                  <a:srgbClr val="000000"/>
                </a:solidFill>
                <a:latin typeface="Garet"/>
                <a:ea typeface="Garet"/>
                <a:cs typeface="Garet"/>
                <a:sym typeface="Garet"/>
              </a:rPr>
              <a:t>Presented by Arafat Ahmed</a:t>
            </a:r>
          </a:p>
        </p:txBody>
      </p:sp>
      <p:sp>
        <p:nvSpPr>
          <p:cNvPr id="17" name="TextBox 17"/>
          <p:cNvSpPr txBox="1"/>
          <p:nvPr/>
        </p:nvSpPr>
        <p:spPr>
          <a:xfrm>
            <a:off x="1609895" y="1161388"/>
            <a:ext cx="4105105" cy="336631"/>
          </a:xfrm>
          <a:prstGeom prst="rect">
            <a:avLst/>
          </a:prstGeom>
        </p:spPr>
        <p:txBody>
          <a:bodyPr wrap="square" lIns="0" tIns="0" rIns="0" bIns="0" rtlCol="0" anchor="t">
            <a:spAutoFit/>
          </a:bodyPr>
          <a:lstStyle/>
          <a:p>
            <a:pPr algn="l">
              <a:lnSpc>
                <a:spcPts val="2500"/>
              </a:lnSpc>
            </a:pPr>
            <a:r>
              <a:rPr lang="en-US" sz="2500" b="1" dirty="0">
                <a:solidFill>
                  <a:srgbClr val="000000"/>
                </a:solidFill>
                <a:latin typeface="Garet Bold"/>
                <a:ea typeface="Garet Bold"/>
                <a:cs typeface="Garet Bold"/>
                <a:sym typeface="Garet Bold"/>
              </a:rPr>
              <a:t>Marketing 568 Fall 2024</a:t>
            </a:r>
          </a:p>
        </p:txBody>
      </p:sp>
      <p:sp>
        <p:nvSpPr>
          <p:cNvPr id="18" name="TextBox 18"/>
          <p:cNvSpPr txBox="1"/>
          <p:nvPr/>
        </p:nvSpPr>
        <p:spPr>
          <a:xfrm>
            <a:off x="1219200" y="6362700"/>
            <a:ext cx="6975372" cy="841256"/>
          </a:xfrm>
          <a:prstGeom prst="rect">
            <a:avLst/>
          </a:prstGeom>
        </p:spPr>
        <p:txBody>
          <a:bodyPr lIns="0" tIns="0" rIns="0" bIns="0" rtlCol="0" anchor="t">
            <a:spAutoFit/>
          </a:bodyPr>
          <a:lstStyle/>
          <a:p>
            <a:pPr algn="l">
              <a:lnSpc>
                <a:spcPts val="3201"/>
              </a:lnSpc>
            </a:pPr>
            <a:r>
              <a:rPr lang="en-US" sz="3200" dirty="0">
                <a:solidFill>
                  <a:srgbClr val="000000"/>
                </a:solidFill>
                <a:latin typeface="Garet"/>
                <a:ea typeface="Garet"/>
                <a:cs typeface="Garet"/>
                <a:sym typeface="Garet"/>
              </a:rPr>
              <a:t>Understanding the Factors that Drive Likes and Comments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394031" cy="566951"/>
          </a:xfrm>
          <a:custGeom>
            <a:avLst/>
            <a:gdLst/>
            <a:ahLst/>
            <a:cxnLst/>
            <a:rect l="l" t="t" r="r" b="b"/>
            <a:pathLst>
              <a:path w="394031" h="566951">
                <a:moveTo>
                  <a:pt x="0" y="0"/>
                </a:moveTo>
                <a:lnTo>
                  <a:pt x="394031" y="0"/>
                </a:lnTo>
                <a:lnTo>
                  <a:pt x="394031" y="566951"/>
                </a:lnTo>
                <a:lnTo>
                  <a:pt x="0" y="566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p:cNvSpPr txBox="1"/>
          <p:nvPr/>
        </p:nvSpPr>
        <p:spPr>
          <a:xfrm>
            <a:off x="381000" y="1714500"/>
            <a:ext cx="5676900" cy="2418554"/>
          </a:xfrm>
          <a:prstGeom prst="rect">
            <a:avLst/>
          </a:prstGeom>
        </p:spPr>
        <p:txBody>
          <a:bodyPr wrap="square" lIns="0" tIns="0" rIns="0" bIns="0" rtlCol="0" anchor="t">
            <a:spAutoFit/>
          </a:bodyPr>
          <a:lstStyle/>
          <a:p>
            <a:pPr algn="l">
              <a:lnSpc>
                <a:spcPts val="9345"/>
              </a:lnSpc>
            </a:pPr>
            <a:r>
              <a:rPr lang="en-US" sz="8000" dirty="0"/>
              <a:t>Model Performance</a:t>
            </a:r>
            <a:endParaRPr lang="en-US" sz="8000" dirty="0">
              <a:solidFill>
                <a:srgbClr val="000000"/>
              </a:solidFill>
              <a:latin typeface="DM Serif Display"/>
              <a:ea typeface="DM Serif Display"/>
              <a:cs typeface="DM Serif Display"/>
              <a:sym typeface="DM Serif Display"/>
            </a:endParaRPr>
          </a:p>
        </p:txBody>
      </p:sp>
      <p:sp>
        <p:nvSpPr>
          <p:cNvPr id="4" name="TextBox 4"/>
          <p:cNvSpPr txBox="1"/>
          <p:nvPr/>
        </p:nvSpPr>
        <p:spPr>
          <a:xfrm>
            <a:off x="1609895" y="1161388"/>
            <a:ext cx="5019505" cy="657231"/>
          </a:xfrm>
          <a:prstGeom prst="rect">
            <a:avLst/>
          </a:prstGeom>
        </p:spPr>
        <p:txBody>
          <a:bodyPr wrap="square" lIns="0" tIns="0" rIns="0" bIns="0" rtlCol="0" anchor="t">
            <a:spAutoFit/>
          </a:bodyPr>
          <a:lstStyle/>
          <a:p>
            <a:pPr algn="l">
              <a:lnSpc>
                <a:spcPts val="2500"/>
              </a:lnSpc>
            </a:pPr>
            <a:r>
              <a:rPr lang="en-US" sz="2500" dirty="0">
                <a:solidFill>
                  <a:srgbClr val="000000"/>
                </a:solidFill>
                <a:latin typeface="Garet"/>
                <a:ea typeface="Garet"/>
                <a:cs typeface="Garet"/>
                <a:sym typeface="Garet"/>
              </a:rPr>
              <a:t>Predicted Value vs Actual Value</a:t>
            </a:r>
          </a:p>
        </p:txBody>
      </p:sp>
      <p:sp>
        <p:nvSpPr>
          <p:cNvPr id="6" name="TextBox 6"/>
          <p:cNvSpPr txBox="1"/>
          <p:nvPr/>
        </p:nvSpPr>
        <p:spPr>
          <a:xfrm>
            <a:off x="381000" y="3848100"/>
            <a:ext cx="6629400" cy="6129948"/>
          </a:xfrm>
          <a:prstGeom prst="rect">
            <a:avLst/>
          </a:prstGeom>
        </p:spPr>
        <p:txBody>
          <a:bodyPr wrap="square" lIns="0" tIns="0" rIns="0" bIns="0" rtlCol="0" anchor="t">
            <a:spAutoFit/>
          </a:bodyPr>
          <a:lstStyle/>
          <a:p>
            <a:pPr algn="l">
              <a:lnSpc>
                <a:spcPts val="3201"/>
              </a:lnSpc>
            </a:pPr>
            <a:r>
              <a:rPr lang="en-US" sz="2001" dirty="0">
                <a:solidFill>
                  <a:srgbClr val="000000"/>
                </a:solidFill>
                <a:latin typeface="Garet"/>
                <a:ea typeface="Garet"/>
                <a:cs typeface="Garet"/>
                <a:sym typeface="Garet"/>
              </a:rPr>
              <a:t>Adjusted R-squared Values for Likes and Comments:</a:t>
            </a:r>
          </a:p>
          <a:p>
            <a:pPr algn="l">
              <a:lnSpc>
                <a:spcPts val="3201"/>
              </a:lnSpc>
            </a:pPr>
            <a:endParaRPr lang="en-US" sz="2001" dirty="0">
              <a:solidFill>
                <a:srgbClr val="000000"/>
              </a:solidFill>
              <a:latin typeface="Garet"/>
              <a:ea typeface="Garet"/>
              <a:cs typeface="Garet"/>
              <a:sym typeface="Garet"/>
            </a:endParaRPr>
          </a:p>
          <a:p>
            <a:pPr algn="l">
              <a:lnSpc>
                <a:spcPts val="3201"/>
              </a:lnSpc>
            </a:pPr>
            <a:r>
              <a:rPr lang="en-US" sz="2001" dirty="0">
                <a:solidFill>
                  <a:srgbClr val="000000"/>
                </a:solidFill>
                <a:latin typeface="Garet"/>
                <a:ea typeface="Garet"/>
                <a:cs typeface="Garet"/>
                <a:sym typeface="Garet"/>
              </a:rPr>
              <a:t>    Micro Influencers:</a:t>
            </a:r>
          </a:p>
          <a:p>
            <a:pPr algn="l">
              <a:lnSpc>
                <a:spcPts val="3201"/>
              </a:lnSpc>
            </a:pPr>
            <a:r>
              <a:rPr lang="en-US" sz="2001" dirty="0">
                <a:solidFill>
                  <a:srgbClr val="000000"/>
                </a:solidFill>
                <a:latin typeface="Garet"/>
                <a:ea typeface="Garet"/>
                <a:cs typeface="Garet"/>
                <a:sym typeface="Garet"/>
              </a:rPr>
              <a:t>        Likes: 0.800</a:t>
            </a:r>
          </a:p>
          <a:p>
            <a:pPr algn="l">
              <a:lnSpc>
                <a:spcPts val="3201"/>
              </a:lnSpc>
            </a:pPr>
            <a:r>
              <a:rPr lang="en-US" sz="2001" dirty="0">
                <a:solidFill>
                  <a:srgbClr val="000000"/>
                </a:solidFill>
                <a:latin typeface="Garet"/>
                <a:ea typeface="Garet"/>
                <a:cs typeface="Garet"/>
                <a:sym typeface="Garet"/>
              </a:rPr>
              <a:t>        Comments: 0.068</a:t>
            </a:r>
          </a:p>
          <a:p>
            <a:pPr algn="l">
              <a:lnSpc>
                <a:spcPts val="3201"/>
              </a:lnSpc>
            </a:pPr>
            <a:r>
              <a:rPr lang="en-US" sz="2001" dirty="0">
                <a:solidFill>
                  <a:srgbClr val="000000"/>
                </a:solidFill>
                <a:latin typeface="Garet"/>
                <a:ea typeface="Garet"/>
                <a:cs typeface="Garet"/>
                <a:sym typeface="Garet"/>
              </a:rPr>
              <a:t>    Macro Influencers:</a:t>
            </a:r>
          </a:p>
          <a:p>
            <a:pPr algn="l">
              <a:lnSpc>
                <a:spcPts val="3201"/>
              </a:lnSpc>
            </a:pPr>
            <a:r>
              <a:rPr lang="en-US" sz="2001" dirty="0">
                <a:solidFill>
                  <a:srgbClr val="000000"/>
                </a:solidFill>
                <a:latin typeface="Garet"/>
                <a:ea typeface="Garet"/>
                <a:cs typeface="Garet"/>
                <a:sym typeface="Garet"/>
              </a:rPr>
              <a:t>        Likes: 0.339</a:t>
            </a:r>
          </a:p>
          <a:p>
            <a:pPr algn="l">
              <a:lnSpc>
                <a:spcPts val="3201"/>
              </a:lnSpc>
            </a:pPr>
            <a:r>
              <a:rPr lang="en-US" sz="2001" dirty="0">
                <a:solidFill>
                  <a:srgbClr val="000000"/>
                </a:solidFill>
                <a:latin typeface="Garet"/>
                <a:ea typeface="Garet"/>
                <a:cs typeface="Garet"/>
                <a:sym typeface="Garet"/>
              </a:rPr>
              <a:t>        Comments: 0.031</a:t>
            </a:r>
          </a:p>
          <a:p>
            <a:pPr algn="l">
              <a:lnSpc>
                <a:spcPts val="3201"/>
              </a:lnSpc>
            </a:pPr>
            <a:endParaRPr lang="en-US" sz="2001" dirty="0">
              <a:solidFill>
                <a:srgbClr val="000000"/>
              </a:solidFill>
              <a:latin typeface="Garet"/>
              <a:ea typeface="Garet"/>
              <a:cs typeface="Garet"/>
              <a:sym typeface="Garet"/>
            </a:endParaRPr>
          </a:p>
          <a:p>
            <a:pPr algn="l">
              <a:lnSpc>
                <a:spcPts val="3201"/>
              </a:lnSpc>
            </a:pPr>
            <a:r>
              <a:rPr lang="en-US" sz="2001" dirty="0">
                <a:solidFill>
                  <a:srgbClr val="000000"/>
                </a:solidFill>
                <a:latin typeface="Garet"/>
                <a:ea typeface="Garet"/>
                <a:cs typeface="Garet"/>
                <a:sym typeface="Garet"/>
              </a:rPr>
              <a:t>Key Observations:</a:t>
            </a:r>
          </a:p>
          <a:p>
            <a:pPr algn="l">
              <a:lnSpc>
                <a:spcPts val="3201"/>
              </a:lnSpc>
            </a:pPr>
            <a:r>
              <a:rPr lang="en-US" sz="2001" dirty="0">
                <a:solidFill>
                  <a:srgbClr val="000000"/>
                </a:solidFill>
                <a:latin typeface="Garet"/>
                <a:ea typeface="Garet"/>
                <a:cs typeface="Garet"/>
                <a:sym typeface="Garet"/>
              </a:rPr>
              <a:t> Engagement Ratio consistently emerged as the strongest predictor for Likes.</a:t>
            </a:r>
          </a:p>
          <a:p>
            <a:pPr algn="l">
              <a:lnSpc>
                <a:spcPts val="3201"/>
              </a:lnSpc>
            </a:pPr>
            <a:r>
              <a:rPr lang="en-US" sz="2001" dirty="0">
                <a:solidFill>
                  <a:srgbClr val="000000"/>
                </a:solidFill>
                <a:latin typeface="Garet"/>
                <a:ea typeface="Garet"/>
                <a:cs typeface="Garet"/>
                <a:sym typeface="Garet"/>
              </a:rPr>
              <a:t> Timing of posts (Evening for Micro, Afternoon for Macro) influenced Comments.</a:t>
            </a:r>
          </a:p>
        </p:txBody>
      </p:sp>
      <p:grpSp>
        <p:nvGrpSpPr>
          <p:cNvPr id="11" name="Group 11"/>
          <p:cNvGrpSpPr/>
          <p:nvPr/>
        </p:nvGrpSpPr>
        <p:grpSpPr>
          <a:xfrm>
            <a:off x="-305722" y="-167940"/>
            <a:ext cx="607099" cy="10622880"/>
            <a:chOff x="0" y="0"/>
            <a:chExt cx="48567" cy="849821"/>
          </a:xfrm>
        </p:grpSpPr>
        <p:sp>
          <p:nvSpPr>
            <p:cNvPr id="12" name="Freeform 12"/>
            <p:cNvSpPr/>
            <p:nvPr/>
          </p:nvSpPr>
          <p:spPr>
            <a:xfrm>
              <a:off x="0" y="0"/>
              <a:ext cx="48567" cy="849821"/>
            </a:xfrm>
            <a:custGeom>
              <a:avLst/>
              <a:gdLst/>
              <a:ahLst/>
              <a:cxnLst/>
              <a:rect l="l" t="t" r="r" b="b"/>
              <a:pathLst>
                <a:path w="48567" h="849821">
                  <a:moveTo>
                    <a:pt x="0" y="0"/>
                  </a:moveTo>
                  <a:lnTo>
                    <a:pt x="48567" y="0"/>
                  </a:lnTo>
                  <a:lnTo>
                    <a:pt x="48567" y="849821"/>
                  </a:lnTo>
                  <a:lnTo>
                    <a:pt x="0" y="849821"/>
                  </a:lnTo>
                  <a:close/>
                </a:path>
              </a:pathLst>
            </a:custGeom>
            <a:solidFill>
              <a:srgbClr val="FFE49A"/>
            </a:solidFill>
            <a:ln cap="sq">
              <a:noFill/>
              <a:prstDash val="solid"/>
              <a:miter/>
            </a:ln>
          </p:spPr>
          <p:txBody>
            <a:bodyPr/>
            <a:lstStyle/>
            <a:p>
              <a:endParaRPr lang="en-US"/>
            </a:p>
          </p:txBody>
        </p:sp>
        <p:sp>
          <p:nvSpPr>
            <p:cNvPr id="13" name="TextBox 13"/>
            <p:cNvSpPr txBox="1"/>
            <p:nvPr/>
          </p:nvSpPr>
          <p:spPr>
            <a:xfrm>
              <a:off x="0" y="-28575"/>
              <a:ext cx="48567" cy="878396"/>
            </a:xfrm>
            <a:prstGeom prst="rect">
              <a:avLst/>
            </a:prstGeom>
          </p:spPr>
          <p:txBody>
            <a:bodyPr lIns="50800" tIns="50800" rIns="50800" bIns="50800" rtlCol="0" anchor="ctr"/>
            <a:lstStyle/>
            <a:p>
              <a:pPr algn="ctr">
                <a:lnSpc>
                  <a:spcPts val="2659"/>
                </a:lnSpc>
              </a:pPr>
              <a:endParaRPr/>
            </a:p>
          </p:txBody>
        </p:sp>
      </p:grpSp>
      <p:pic>
        <p:nvPicPr>
          <p:cNvPr id="16" name="Picture 15">
            <a:extLst>
              <a:ext uri="{FF2B5EF4-FFF2-40B4-BE49-F238E27FC236}">
                <a16:creationId xmlns:a16="http://schemas.microsoft.com/office/drawing/2014/main" id="{FE796F3B-F35F-540E-39F3-614CF5602DEB}"/>
              </a:ext>
            </a:extLst>
          </p:cNvPr>
          <p:cNvPicPr>
            <a:picLocks noChangeAspect="1"/>
          </p:cNvPicPr>
          <p:nvPr/>
        </p:nvPicPr>
        <p:blipFill>
          <a:blip r:embed="rId5"/>
          <a:stretch>
            <a:fillRect/>
          </a:stretch>
        </p:blipFill>
        <p:spPr>
          <a:xfrm>
            <a:off x="6629400" y="0"/>
            <a:ext cx="3864692" cy="7322574"/>
          </a:xfrm>
          <a:prstGeom prst="rect">
            <a:avLst/>
          </a:prstGeom>
        </p:spPr>
      </p:pic>
      <p:pic>
        <p:nvPicPr>
          <p:cNvPr id="18" name="Picture 17">
            <a:extLst>
              <a:ext uri="{FF2B5EF4-FFF2-40B4-BE49-F238E27FC236}">
                <a16:creationId xmlns:a16="http://schemas.microsoft.com/office/drawing/2014/main" id="{7372B225-EEAE-D7D2-F7BC-FFE0FB4CEF09}"/>
              </a:ext>
            </a:extLst>
          </p:cNvPr>
          <p:cNvPicPr>
            <a:picLocks noChangeAspect="1"/>
          </p:cNvPicPr>
          <p:nvPr/>
        </p:nvPicPr>
        <p:blipFill>
          <a:blip r:embed="rId6"/>
          <a:stretch>
            <a:fillRect/>
          </a:stretch>
        </p:blipFill>
        <p:spPr>
          <a:xfrm>
            <a:off x="10515600" y="30726"/>
            <a:ext cx="3886200" cy="7256695"/>
          </a:xfrm>
          <a:prstGeom prst="rect">
            <a:avLst/>
          </a:prstGeom>
        </p:spPr>
      </p:pic>
      <p:pic>
        <p:nvPicPr>
          <p:cNvPr id="20" name="Picture 19">
            <a:extLst>
              <a:ext uri="{FF2B5EF4-FFF2-40B4-BE49-F238E27FC236}">
                <a16:creationId xmlns:a16="http://schemas.microsoft.com/office/drawing/2014/main" id="{26AEDB2C-F961-8A39-3E8F-EE694836EC7C}"/>
              </a:ext>
            </a:extLst>
          </p:cNvPr>
          <p:cNvPicPr>
            <a:picLocks noChangeAspect="1"/>
          </p:cNvPicPr>
          <p:nvPr/>
        </p:nvPicPr>
        <p:blipFill>
          <a:blip r:embed="rId7"/>
          <a:stretch>
            <a:fillRect/>
          </a:stretch>
        </p:blipFill>
        <p:spPr>
          <a:xfrm>
            <a:off x="14401800" y="0"/>
            <a:ext cx="3749305" cy="7429500"/>
          </a:xfrm>
          <a:prstGeom prst="rect">
            <a:avLst/>
          </a:prstGeom>
        </p:spPr>
      </p:pic>
      <p:pic>
        <p:nvPicPr>
          <p:cNvPr id="22" name="Picture 21">
            <a:extLst>
              <a:ext uri="{FF2B5EF4-FFF2-40B4-BE49-F238E27FC236}">
                <a16:creationId xmlns:a16="http://schemas.microsoft.com/office/drawing/2014/main" id="{9C09B8A3-548E-A429-5E36-1AC6F0F9E092}"/>
              </a:ext>
            </a:extLst>
          </p:cNvPr>
          <p:cNvPicPr>
            <a:picLocks noChangeAspect="1"/>
          </p:cNvPicPr>
          <p:nvPr/>
        </p:nvPicPr>
        <p:blipFill>
          <a:blip r:embed="rId8"/>
          <a:stretch>
            <a:fillRect/>
          </a:stretch>
        </p:blipFill>
        <p:spPr>
          <a:xfrm>
            <a:off x="8382000" y="7277100"/>
            <a:ext cx="4199625" cy="3009900"/>
          </a:xfrm>
          <a:prstGeom prst="rect">
            <a:avLst/>
          </a:prstGeom>
        </p:spPr>
      </p:pic>
      <p:pic>
        <p:nvPicPr>
          <p:cNvPr id="24" name="Picture 23">
            <a:extLst>
              <a:ext uri="{FF2B5EF4-FFF2-40B4-BE49-F238E27FC236}">
                <a16:creationId xmlns:a16="http://schemas.microsoft.com/office/drawing/2014/main" id="{4310D714-019B-AF3D-C8F2-C0A2A6AFE692}"/>
              </a:ext>
            </a:extLst>
          </p:cNvPr>
          <p:cNvPicPr>
            <a:picLocks noChangeAspect="1"/>
          </p:cNvPicPr>
          <p:nvPr/>
        </p:nvPicPr>
        <p:blipFill>
          <a:blip r:embed="rId9"/>
          <a:stretch>
            <a:fillRect/>
          </a:stretch>
        </p:blipFill>
        <p:spPr>
          <a:xfrm>
            <a:off x="13030200" y="7258665"/>
            <a:ext cx="4124678" cy="30099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394031" cy="566951"/>
          </a:xfrm>
          <a:custGeom>
            <a:avLst/>
            <a:gdLst/>
            <a:ahLst/>
            <a:cxnLst/>
            <a:rect l="l" t="t" r="r" b="b"/>
            <a:pathLst>
              <a:path w="394031" h="566951">
                <a:moveTo>
                  <a:pt x="0" y="0"/>
                </a:moveTo>
                <a:lnTo>
                  <a:pt x="394031" y="0"/>
                </a:lnTo>
                <a:lnTo>
                  <a:pt x="394031" y="566951"/>
                </a:lnTo>
                <a:lnTo>
                  <a:pt x="0" y="566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11420703" y="-554638"/>
            <a:ext cx="10787172" cy="11396276"/>
            <a:chOff x="0" y="0"/>
            <a:chExt cx="668398" cy="706139"/>
          </a:xfrm>
        </p:grpSpPr>
        <p:sp>
          <p:nvSpPr>
            <p:cNvPr id="4" name="Freeform 4"/>
            <p:cNvSpPr/>
            <p:nvPr/>
          </p:nvSpPr>
          <p:spPr>
            <a:xfrm>
              <a:off x="0" y="0"/>
              <a:ext cx="668398" cy="706139"/>
            </a:xfrm>
            <a:custGeom>
              <a:avLst/>
              <a:gdLst/>
              <a:ahLst/>
              <a:cxnLst/>
              <a:rect l="l" t="t" r="r" b="b"/>
              <a:pathLst>
                <a:path w="668398" h="706139">
                  <a:moveTo>
                    <a:pt x="334199" y="0"/>
                  </a:moveTo>
                  <a:cubicBezTo>
                    <a:pt x="149626" y="0"/>
                    <a:pt x="0" y="158075"/>
                    <a:pt x="0" y="353070"/>
                  </a:cubicBezTo>
                  <a:cubicBezTo>
                    <a:pt x="0" y="548065"/>
                    <a:pt x="149626" y="706139"/>
                    <a:pt x="334199" y="706139"/>
                  </a:cubicBezTo>
                  <a:cubicBezTo>
                    <a:pt x="518772" y="706139"/>
                    <a:pt x="668398" y="548065"/>
                    <a:pt x="668398" y="353070"/>
                  </a:cubicBezTo>
                  <a:cubicBezTo>
                    <a:pt x="668398" y="158075"/>
                    <a:pt x="518772" y="0"/>
                    <a:pt x="334199" y="0"/>
                  </a:cubicBezTo>
                  <a:close/>
                </a:path>
              </a:pathLst>
            </a:custGeom>
            <a:solidFill>
              <a:srgbClr val="FFE49A"/>
            </a:solidFill>
            <a:ln cap="sq">
              <a:noFill/>
              <a:prstDash val="solid"/>
              <a:miter/>
            </a:ln>
          </p:spPr>
          <p:txBody>
            <a:bodyPr/>
            <a:lstStyle/>
            <a:p>
              <a:endParaRPr lang="en-US"/>
            </a:p>
          </p:txBody>
        </p:sp>
        <p:sp>
          <p:nvSpPr>
            <p:cNvPr id="5" name="TextBox 5"/>
            <p:cNvSpPr txBox="1"/>
            <p:nvPr/>
          </p:nvSpPr>
          <p:spPr>
            <a:xfrm>
              <a:off x="62662" y="37626"/>
              <a:ext cx="543073" cy="60231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flipH="1">
            <a:off x="12954000" y="495300"/>
            <a:ext cx="9031111" cy="8229600"/>
          </a:xfrm>
          <a:custGeom>
            <a:avLst/>
            <a:gdLst/>
            <a:ahLst/>
            <a:cxnLst/>
            <a:rect l="l" t="t" r="r" b="b"/>
            <a:pathLst>
              <a:path w="9031111" h="8229600">
                <a:moveTo>
                  <a:pt x="9031111" y="0"/>
                </a:moveTo>
                <a:lnTo>
                  <a:pt x="0" y="0"/>
                </a:lnTo>
                <a:lnTo>
                  <a:pt x="0" y="8229600"/>
                </a:lnTo>
                <a:lnTo>
                  <a:pt x="9031111" y="8229600"/>
                </a:lnTo>
                <a:lnTo>
                  <a:pt x="9031111" y="0"/>
                </a:lnTo>
                <a:close/>
              </a:path>
            </a:pathLst>
          </a:custGeom>
          <a:blipFill>
            <a:blip r:embed="rId5"/>
            <a:stretch>
              <a:fillRect/>
            </a:stretch>
          </a:blipFill>
        </p:spPr>
        <p:txBody>
          <a:bodyPr/>
          <a:lstStyle/>
          <a:p>
            <a:endParaRPr lang="en-US"/>
          </a:p>
        </p:txBody>
      </p:sp>
      <p:sp>
        <p:nvSpPr>
          <p:cNvPr id="7" name="TextBox 7"/>
          <p:cNvSpPr txBox="1"/>
          <p:nvPr/>
        </p:nvSpPr>
        <p:spPr>
          <a:xfrm>
            <a:off x="1066800" y="1866900"/>
            <a:ext cx="10363200" cy="2066591"/>
          </a:xfrm>
          <a:prstGeom prst="rect">
            <a:avLst/>
          </a:prstGeom>
        </p:spPr>
        <p:txBody>
          <a:bodyPr wrap="square" lIns="0" tIns="0" rIns="0" bIns="0" rtlCol="0" anchor="t">
            <a:spAutoFit/>
          </a:bodyPr>
          <a:lstStyle/>
          <a:p>
            <a:pPr algn="l">
              <a:lnSpc>
                <a:spcPts val="7888"/>
              </a:lnSpc>
            </a:pPr>
            <a:r>
              <a:rPr lang="en-US" sz="8000" dirty="0"/>
              <a:t>Key Takeaways for Social Media Influencers</a:t>
            </a:r>
            <a:endParaRPr lang="en-US" sz="7888" dirty="0">
              <a:solidFill>
                <a:srgbClr val="000000"/>
              </a:solidFill>
              <a:latin typeface="DM Serif Display"/>
              <a:ea typeface="DM Serif Display"/>
              <a:cs typeface="DM Serif Display"/>
              <a:sym typeface="DM Serif Display"/>
            </a:endParaRPr>
          </a:p>
        </p:txBody>
      </p:sp>
      <p:sp>
        <p:nvSpPr>
          <p:cNvPr id="8" name="TextBox 8"/>
          <p:cNvSpPr txBox="1"/>
          <p:nvPr/>
        </p:nvSpPr>
        <p:spPr>
          <a:xfrm>
            <a:off x="1609895" y="1161388"/>
            <a:ext cx="5400505" cy="348172"/>
          </a:xfrm>
          <a:prstGeom prst="rect">
            <a:avLst/>
          </a:prstGeom>
        </p:spPr>
        <p:txBody>
          <a:bodyPr wrap="square" lIns="0" tIns="0" rIns="0" bIns="0" rtlCol="0" anchor="t">
            <a:spAutoFit/>
          </a:bodyPr>
          <a:lstStyle/>
          <a:p>
            <a:pPr algn="l">
              <a:lnSpc>
                <a:spcPts val="2500"/>
              </a:lnSpc>
            </a:pPr>
            <a:r>
              <a:rPr lang="en-US" sz="2800" dirty="0"/>
              <a:t>Conclusions and Recommendations</a:t>
            </a:r>
            <a:endParaRPr lang="en-US" sz="2500" dirty="0">
              <a:solidFill>
                <a:srgbClr val="000000"/>
              </a:solidFill>
              <a:latin typeface="Garet"/>
              <a:ea typeface="Garet"/>
              <a:cs typeface="Garet"/>
              <a:sym typeface="Garet"/>
            </a:endParaRPr>
          </a:p>
        </p:txBody>
      </p:sp>
      <p:sp>
        <p:nvSpPr>
          <p:cNvPr id="10" name="TextBox 10"/>
          <p:cNvSpPr txBox="1"/>
          <p:nvPr/>
        </p:nvSpPr>
        <p:spPr>
          <a:xfrm>
            <a:off x="609600" y="4000500"/>
            <a:ext cx="12496800" cy="9412898"/>
          </a:xfrm>
          <a:prstGeom prst="rect">
            <a:avLst/>
          </a:prstGeom>
        </p:spPr>
        <p:txBody>
          <a:bodyPr wrap="square" lIns="0" tIns="0" rIns="0" bIns="0" rtlCol="0" anchor="t">
            <a:spAutoFit/>
          </a:bodyPr>
          <a:lstStyle/>
          <a:p>
            <a:pPr marL="457200" indent="-457200" algn="l">
              <a:lnSpc>
                <a:spcPts val="3201"/>
              </a:lnSpc>
              <a:buFont typeface="Arial" panose="020B0604020202020204" pitchFamily="34" charset="0"/>
              <a:buChar char="•"/>
            </a:pPr>
            <a:r>
              <a:rPr lang="en-US" sz="3200" dirty="0"/>
              <a:t>Focus on building a large and engaged follower base.   </a:t>
            </a:r>
          </a:p>
          <a:p>
            <a:pPr marL="457200" indent="-457200" algn="l">
              <a:lnSpc>
                <a:spcPts val="3201"/>
              </a:lnSpc>
              <a:buFont typeface="Arial" panose="020B0604020202020204" pitchFamily="34" charset="0"/>
              <a:buChar char="•"/>
            </a:pPr>
            <a:r>
              <a:rPr lang="en-US" sz="3200" dirty="0"/>
              <a:t>Optimize the timing of your posts based on your audience.</a:t>
            </a:r>
          </a:p>
          <a:p>
            <a:pPr marL="457200" indent="-457200" algn="l">
              <a:lnSpc>
                <a:spcPts val="3201"/>
              </a:lnSpc>
              <a:buFont typeface="Arial" panose="020B0604020202020204" pitchFamily="34" charset="0"/>
              <a:buChar char="•"/>
            </a:pPr>
            <a:r>
              <a:rPr lang="en-US" sz="3200" dirty="0"/>
              <a:t>Craft high-quality content with positive sentiment and simple language. </a:t>
            </a:r>
          </a:p>
          <a:p>
            <a:pPr marL="457200" indent="-457200" algn="l">
              <a:lnSpc>
                <a:spcPts val="3201"/>
              </a:lnSpc>
              <a:buFont typeface="Arial" panose="020B0604020202020204" pitchFamily="34" charset="0"/>
              <a:buChar char="•"/>
            </a:pPr>
            <a:r>
              <a:rPr lang="en-US" sz="3200" dirty="0"/>
              <a:t>Use a variety of content formats, including photos and videos.</a:t>
            </a:r>
          </a:p>
          <a:p>
            <a:pPr marL="457200" indent="-457200" algn="l">
              <a:lnSpc>
                <a:spcPts val="3201"/>
              </a:lnSpc>
              <a:buFont typeface="Arial" panose="020B0604020202020204" pitchFamily="34" charset="0"/>
              <a:buChar char="•"/>
            </a:pPr>
            <a:r>
              <a:rPr lang="en-US" sz="3200" dirty="0"/>
              <a:t>Don't forget the weekend effect!</a:t>
            </a:r>
          </a:p>
          <a:p>
            <a:pPr marL="457200" indent="-457200" algn="l">
              <a:lnSpc>
                <a:spcPts val="3201"/>
              </a:lnSpc>
              <a:buFont typeface="Arial" panose="020B0604020202020204" pitchFamily="34" charset="0"/>
              <a:buChar char="•"/>
            </a:pPr>
            <a:endParaRPr lang="en-US" sz="3200" dirty="0"/>
          </a:p>
          <a:p>
            <a:r>
              <a:rPr lang="en-US" sz="3200" b="1" dirty="0"/>
              <a:t>Micro Influencers:</a:t>
            </a:r>
          </a:p>
          <a:p>
            <a:pPr>
              <a:buFont typeface="Arial" panose="020B0604020202020204" pitchFamily="34" charset="0"/>
              <a:buChar char="•"/>
            </a:pPr>
            <a:r>
              <a:rPr lang="en-US" sz="3200" dirty="0"/>
              <a:t>Focus on maximizing Engagement Ratio and posting during Evenings.</a:t>
            </a:r>
          </a:p>
          <a:p>
            <a:pPr>
              <a:buFont typeface="Arial" panose="020B0604020202020204" pitchFamily="34" charset="0"/>
              <a:buChar char="•"/>
            </a:pPr>
            <a:r>
              <a:rPr lang="en-US" sz="3200" dirty="0"/>
              <a:t>Incorporate positive sentiments in captions.</a:t>
            </a:r>
          </a:p>
          <a:p>
            <a:r>
              <a:rPr lang="en-US" sz="3200" b="1" dirty="0"/>
              <a:t>Macro Influencers:</a:t>
            </a:r>
          </a:p>
          <a:p>
            <a:pPr>
              <a:buFont typeface="Arial" panose="020B0604020202020204" pitchFamily="34" charset="0"/>
              <a:buChar char="•"/>
            </a:pPr>
            <a:r>
              <a:rPr lang="en-US" sz="3200" dirty="0"/>
              <a:t>Maintain high Engagement Ratios and post in the Afternoon for increased engagement </a:t>
            </a:r>
          </a:p>
          <a:p>
            <a:pPr>
              <a:buFont typeface="Arial" panose="020B0604020202020204" pitchFamily="34" charset="0"/>
              <a:buChar char="•"/>
            </a:pPr>
            <a:r>
              <a:rPr lang="en-US" sz="3200" dirty="0"/>
              <a:t>Simplify captions for broader appeal</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marL="457200" indent="-457200" algn="l">
              <a:lnSpc>
                <a:spcPts val="3201"/>
              </a:lnSpc>
              <a:buFont typeface="Arial" panose="020B0604020202020204" pitchFamily="34" charset="0"/>
              <a:buChar char="•"/>
            </a:pPr>
            <a:endParaRPr lang="en-US" sz="3200" dirty="0"/>
          </a:p>
          <a:p>
            <a:pPr marL="457200" indent="-457200" algn="l">
              <a:lnSpc>
                <a:spcPts val="3201"/>
              </a:lnSpc>
              <a:buFont typeface="Arial" panose="020B0604020202020204" pitchFamily="34" charset="0"/>
              <a:buChar char="•"/>
            </a:pPr>
            <a:endParaRPr lang="en-US" sz="3200" dirty="0"/>
          </a:p>
          <a:p>
            <a:pPr marL="457200" indent="-457200" algn="l">
              <a:lnSpc>
                <a:spcPts val="3201"/>
              </a:lnSpc>
              <a:buFont typeface="Arial" panose="020B0604020202020204" pitchFamily="34" charset="0"/>
              <a:buChar char="•"/>
            </a:pPr>
            <a:endParaRPr lang="en-US" sz="3200" dirty="0"/>
          </a:p>
          <a:p>
            <a:pPr algn="l">
              <a:lnSpc>
                <a:spcPts val="3201"/>
              </a:lnSpc>
            </a:pPr>
            <a:endParaRPr lang="en-US" sz="2000" dirty="0"/>
          </a:p>
          <a:p>
            <a:pPr algn="l">
              <a:lnSpc>
                <a:spcPts val="3201"/>
              </a:lnSpc>
            </a:pPr>
            <a:endParaRPr lang="en-US" sz="2001" dirty="0">
              <a:solidFill>
                <a:srgbClr val="000000"/>
              </a:solidFill>
              <a:latin typeface="Garet"/>
              <a:ea typeface="Garet"/>
              <a:cs typeface="Garet"/>
              <a:sym typeface="Garet"/>
            </a:endParaRPr>
          </a:p>
        </p:txBody>
      </p:sp>
      <p:grpSp>
        <p:nvGrpSpPr>
          <p:cNvPr id="12" name="Group 12"/>
          <p:cNvGrpSpPr/>
          <p:nvPr/>
        </p:nvGrpSpPr>
        <p:grpSpPr>
          <a:xfrm>
            <a:off x="-305722" y="-167940"/>
            <a:ext cx="607099" cy="10622880"/>
            <a:chOff x="0" y="0"/>
            <a:chExt cx="48567" cy="849821"/>
          </a:xfrm>
        </p:grpSpPr>
        <p:sp>
          <p:nvSpPr>
            <p:cNvPr id="13" name="Freeform 13"/>
            <p:cNvSpPr/>
            <p:nvPr/>
          </p:nvSpPr>
          <p:spPr>
            <a:xfrm>
              <a:off x="0" y="0"/>
              <a:ext cx="48567" cy="849821"/>
            </a:xfrm>
            <a:custGeom>
              <a:avLst/>
              <a:gdLst/>
              <a:ahLst/>
              <a:cxnLst/>
              <a:rect l="l" t="t" r="r" b="b"/>
              <a:pathLst>
                <a:path w="48567" h="849821">
                  <a:moveTo>
                    <a:pt x="0" y="0"/>
                  </a:moveTo>
                  <a:lnTo>
                    <a:pt x="48567" y="0"/>
                  </a:lnTo>
                  <a:lnTo>
                    <a:pt x="48567" y="849821"/>
                  </a:lnTo>
                  <a:lnTo>
                    <a:pt x="0" y="849821"/>
                  </a:lnTo>
                  <a:close/>
                </a:path>
              </a:pathLst>
            </a:custGeom>
            <a:solidFill>
              <a:srgbClr val="FFE49A"/>
            </a:solidFill>
            <a:ln cap="sq">
              <a:noFill/>
              <a:prstDash val="solid"/>
              <a:miter/>
            </a:ln>
          </p:spPr>
          <p:txBody>
            <a:bodyPr/>
            <a:lstStyle/>
            <a:p>
              <a:endParaRPr lang="en-US"/>
            </a:p>
          </p:txBody>
        </p:sp>
        <p:sp>
          <p:nvSpPr>
            <p:cNvPr id="14" name="TextBox 14"/>
            <p:cNvSpPr txBox="1"/>
            <p:nvPr/>
          </p:nvSpPr>
          <p:spPr>
            <a:xfrm>
              <a:off x="0" y="-28575"/>
              <a:ext cx="48567" cy="878396"/>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4312179">
            <a:off x="12677327" y="3143958"/>
            <a:ext cx="684763" cy="555514"/>
          </a:xfrm>
          <a:custGeom>
            <a:avLst/>
            <a:gdLst/>
            <a:ahLst/>
            <a:cxnLst/>
            <a:rect l="l" t="t" r="r" b="b"/>
            <a:pathLst>
              <a:path w="684763" h="555514">
                <a:moveTo>
                  <a:pt x="0" y="0"/>
                </a:moveTo>
                <a:lnTo>
                  <a:pt x="684763" y="0"/>
                </a:lnTo>
                <a:lnTo>
                  <a:pt x="684763" y="555514"/>
                </a:lnTo>
                <a:lnTo>
                  <a:pt x="0" y="5555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Rectangle 2">
            <a:extLst>
              <a:ext uri="{FF2B5EF4-FFF2-40B4-BE49-F238E27FC236}">
                <a16:creationId xmlns:a16="http://schemas.microsoft.com/office/drawing/2014/main" id="{1773F1C8-0291-4055-B36F-6DF5FD1863B5}"/>
              </a:ext>
            </a:extLst>
          </p:cNvPr>
          <p:cNvSpPr>
            <a:spLocks noChangeArrowheads="1"/>
          </p:cNvSpPr>
          <p:nvPr/>
        </p:nvSpPr>
        <p:spPr bwMode="auto">
          <a:xfrm>
            <a:off x="-1" y="-738664"/>
            <a:ext cx="2137024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a:ln>
                  <a:noFill/>
                </a:ln>
                <a:solidFill>
                  <a:schemeClr val="tx1"/>
                </a:solidFill>
                <a:effectLst/>
                <a:latin typeface="Arial" panose="020B0604020202020204" pitchFamily="34" charset="0"/>
              </a:rPr>
              <a:t>Macro Influencers:</a:t>
            </a:r>
            <a:endParaRPr kumimoji="0" lang="en-US" altLang="en-US" sz="18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Maintain high Engagement Ratios and post in the Afternoon for increased engagement.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Simplify captions for broader appeal.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3">
            <a:extLst>
              <a:ext uri="{FF2B5EF4-FFF2-40B4-BE49-F238E27FC236}">
                <a16:creationId xmlns:a16="http://schemas.microsoft.com/office/drawing/2014/main" id="{E9EE9694-EA99-717D-CD7E-8F155A0221B6}"/>
              </a:ext>
            </a:extLst>
          </p:cNvPr>
          <p:cNvSpPr>
            <a:spLocks noChangeArrowheads="1"/>
          </p:cNvSpPr>
          <p:nvPr/>
        </p:nvSpPr>
        <p:spPr bwMode="auto">
          <a:xfrm>
            <a:off x="-1" y="0"/>
            <a:ext cx="21370247"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9" name="Rectangle 4">
            <a:extLst>
              <a:ext uri="{FF2B5EF4-FFF2-40B4-BE49-F238E27FC236}">
                <a16:creationId xmlns:a16="http://schemas.microsoft.com/office/drawing/2014/main" id="{F4DDFCE8-5B67-E804-A2FD-4BBD8E5329E0}"/>
              </a:ext>
            </a:extLst>
          </p:cNvPr>
          <p:cNvSpPr>
            <a:spLocks noChangeArrowheads="1"/>
          </p:cNvSpPr>
          <p:nvPr/>
        </p:nvSpPr>
        <p:spPr bwMode="auto">
          <a:xfrm>
            <a:off x="-228600" y="-20574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a:ln>
                  <a:noFill/>
                </a:ln>
                <a:solidFill>
                  <a:schemeClr val="tx1"/>
                </a:solidFill>
                <a:effectLst/>
                <a:latin typeface="Arial" panose="020B0604020202020204" pitchFamily="34" charset="0"/>
              </a:rPr>
              <a:t>Macro Influencers:</a:t>
            </a:r>
            <a:endParaRPr kumimoji="0" lang="en-US" altLang="en-US" sz="18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Maintain high Engagement Ratios and post in the Afternoon for increased engagement.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Simplify captions for broader appeal.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5">
            <a:extLst>
              <a:ext uri="{FF2B5EF4-FFF2-40B4-BE49-F238E27FC236}">
                <a16:creationId xmlns:a16="http://schemas.microsoft.com/office/drawing/2014/main" id="{FA43A387-1C32-2BBC-AE01-996C8AA2EBB9}"/>
              </a:ext>
            </a:extLst>
          </p:cNvPr>
          <p:cNvSpPr>
            <a:spLocks noChangeArrowheads="1"/>
          </p:cNvSpPr>
          <p:nvPr/>
        </p:nvSpPr>
        <p:spPr bwMode="auto">
          <a:xfrm>
            <a:off x="-228600" y="-2057400"/>
            <a:ext cx="18288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6">
            <a:extLst>
              <a:ext uri="{FF2B5EF4-FFF2-40B4-BE49-F238E27FC236}">
                <a16:creationId xmlns:a16="http://schemas.microsoft.com/office/drawing/2014/main" id="{E3350592-315E-F2B5-47C0-AD131CD04248}"/>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a:ln>
                  <a:noFill/>
                </a:ln>
                <a:solidFill>
                  <a:schemeClr val="tx1"/>
                </a:solidFill>
                <a:effectLst/>
                <a:latin typeface="Arial" panose="020B0604020202020204" pitchFamily="34" charset="0"/>
              </a:rPr>
              <a:t>Macro Influencers:</a:t>
            </a:r>
            <a:endParaRPr kumimoji="0" lang="en-US" altLang="en-US" sz="18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Maintain high Engagement Ratios and post in the Afternoon for increased engagement.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Simplify captions for broader appeal.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7">
            <a:extLst>
              <a:ext uri="{FF2B5EF4-FFF2-40B4-BE49-F238E27FC236}">
                <a16:creationId xmlns:a16="http://schemas.microsoft.com/office/drawing/2014/main" id="{EAEAFAF8-A922-FD21-6FB5-8170F5B05D5E}"/>
              </a:ext>
            </a:extLst>
          </p:cNvPr>
          <p:cNvSpPr>
            <a:spLocks noChangeArrowheads="1"/>
          </p:cNvSpPr>
          <p:nvPr/>
        </p:nvSpPr>
        <p:spPr bwMode="auto">
          <a:xfrm>
            <a:off x="0" y="-176728"/>
            <a:ext cx="184731" cy="369332"/>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99409" flipH="1">
            <a:off x="-5783220" y="-358988"/>
            <a:ext cx="16730850" cy="15817366"/>
          </a:xfrm>
          <a:custGeom>
            <a:avLst/>
            <a:gdLst/>
            <a:ahLst/>
            <a:cxnLst/>
            <a:rect l="l" t="t" r="r" b="b"/>
            <a:pathLst>
              <a:path w="16730850" h="15817366">
                <a:moveTo>
                  <a:pt x="16730850" y="0"/>
                </a:moveTo>
                <a:lnTo>
                  <a:pt x="0" y="0"/>
                </a:lnTo>
                <a:lnTo>
                  <a:pt x="0" y="15817366"/>
                </a:lnTo>
                <a:lnTo>
                  <a:pt x="16730850" y="15817366"/>
                </a:lnTo>
                <a:lnTo>
                  <a:pt x="1673085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17984450" y="-167940"/>
            <a:ext cx="607099" cy="10622880"/>
            <a:chOff x="0" y="0"/>
            <a:chExt cx="48567" cy="849821"/>
          </a:xfrm>
        </p:grpSpPr>
        <p:sp>
          <p:nvSpPr>
            <p:cNvPr id="4" name="Freeform 4"/>
            <p:cNvSpPr/>
            <p:nvPr/>
          </p:nvSpPr>
          <p:spPr>
            <a:xfrm>
              <a:off x="0" y="0"/>
              <a:ext cx="48567" cy="849821"/>
            </a:xfrm>
            <a:custGeom>
              <a:avLst/>
              <a:gdLst/>
              <a:ahLst/>
              <a:cxnLst/>
              <a:rect l="l" t="t" r="r" b="b"/>
              <a:pathLst>
                <a:path w="48567" h="849821">
                  <a:moveTo>
                    <a:pt x="0" y="0"/>
                  </a:moveTo>
                  <a:lnTo>
                    <a:pt x="48567" y="0"/>
                  </a:lnTo>
                  <a:lnTo>
                    <a:pt x="48567" y="849821"/>
                  </a:lnTo>
                  <a:lnTo>
                    <a:pt x="0" y="849821"/>
                  </a:lnTo>
                  <a:close/>
                </a:path>
              </a:pathLst>
            </a:custGeom>
            <a:solidFill>
              <a:srgbClr val="FFE49A"/>
            </a:solidFill>
            <a:ln cap="sq">
              <a:noFill/>
              <a:prstDash val="solid"/>
              <a:miter/>
            </a:ln>
          </p:spPr>
          <p:txBody>
            <a:bodyPr/>
            <a:lstStyle/>
            <a:p>
              <a:endParaRPr lang="en-US"/>
            </a:p>
          </p:txBody>
        </p:sp>
        <p:sp>
          <p:nvSpPr>
            <p:cNvPr id="5" name="TextBox 5"/>
            <p:cNvSpPr txBox="1"/>
            <p:nvPr/>
          </p:nvSpPr>
          <p:spPr>
            <a:xfrm>
              <a:off x="0" y="-28575"/>
              <a:ext cx="48567" cy="878396"/>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8865533" y="1028700"/>
            <a:ext cx="394031" cy="566951"/>
          </a:xfrm>
          <a:custGeom>
            <a:avLst/>
            <a:gdLst/>
            <a:ahLst/>
            <a:cxnLst/>
            <a:rect l="l" t="t" r="r" b="b"/>
            <a:pathLst>
              <a:path w="394031" h="566951">
                <a:moveTo>
                  <a:pt x="0" y="0"/>
                </a:moveTo>
                <a:lnTo>
                  <a:pt x="394031" y="0"/>
                </a:lnTo>
                <a:lnTo>
                  <a:pt x="394031" y="566951"/>
                </a:lnTo>
                <a:lnTo>
                  <a:pt x="0" y="566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AutoShape 10"/>
          <p:cNvSpPr/>
          <p:nvPr/>
        </p:nvSpPr>
        <p:spPr>
          <a:xfrm>
            <a:off x="8846483" y="5159130"/>
            <a:ext cx="0" cy="1576474"/>
          </a:xfrm>
          <a:prstGeom prst="line">
            <a:avLst/>
          </a:prstGeom>
          <a:ln w="38100" cap="flat">
            <a:solidFill>
              <a:srgbClr val="000000"/>
            </a:solidFill>
            <a:prstDash val="solid"/>
            <a:headEnd type="none" w="sm" len="sm"/>
            <a:tailEnd type="none" w="sm" len="sm"/>
          </a:ln>
        </p:spPr>
        <p:txBody>
          <a:bodyPr/>
          <a:lstStyle/>
          <a:p>
            <a:endParaRPr lang="en-US"/>
          </a:p>
        </p:txBody>
      </p:sp>
      <p:sp>
        <p:nvSpPr>
          <p:cNvPr id="11" name="Freeform 11"/>
          <p:cNvSpPr/>
          <p:nvPr/>
        </p:nvSpPr>
        <p:spPr>
          <a:xfrm flipH="1">
            <a:off x="1028700" y="1607445"/>
            <a:ext cx="7001389" cy="7072110"/>
          </a:xfrm>
          <a:custGeom>
            <a:avLst/>
            <a:gdLst/>
            <a:ahLst/>
            <a:cxnLst/>
            <a:rect l="l" t="t" r="r" b="b"/>
            <a:pathLst>
              <a:path w="7001389" h="7072110">
                <a:moveTo>
                  <a:pt x="7001389" y="0"/>
                </a:moveTo>
                <a:lnTo>
                  <a:pt x="0" y="0"/>
                </a:lnTo>
                <a:lnTo>
                  <a:pt x="0" y="7072110"/>
                </a:lnTo>
                <a:lnTo>
                  <a:pt x="7001389" y="7072110"/>
                </a:lnTo>
                <a:lnTo>
                  <a:pt x="7001389" y="0"/>
                </a:lnTo>
                <a:close/>
              </a:path>
            </a:pathLst>
          </a:custGeom>
          <a:blipFill>
            <a:blip r:embed="rId7"/>
            <a:stretch>
              <a:fillRect/>
            </a:stretch>
          </a:blipFill>
        </p:spPr>
        <p:txBody>
          <a:bodyPr/>
          <a:lstStyle/>
          <a:p>
            <a:endParaRPr lang="en-US"/>
          </a:p>
        </p:txBody>
      </p:sp>
      <p:sp>
        <p:nvSpPr>
          <p:cNvPr id="12" name="TextBox 12"/>
          <p:cNvSpPr txBox="1"/>
          <p:nvPr/>
        </p:nvSpPr>
        <p:spPr>
          <a:xfrm>
            <a:off x="8827433" y="2191926"/>
            <a:ext cx="8192074" cy="1245854"/>
          </a:xfrm>
          <a:prstGeom prst="rect">
            <a:avLst/>
          </a:prstGeom>
        </p:spPr>
        <p:txBody>
          <a:bodyPr lIns="0" tIns="0" rIns="0" bIns="0" rtlCol="0" anchor="t">
            <a:spAutoFit/>
          </a:bodyPr>
          <a:lstStyle/>
          <a:p>
            <a:pPr algn="l">
              <a:lnSpc>
                <a:spcPts val="9345"/>
              </a:lnSpc>
            </a:pPr>
            <a:r>
              <a:rPr lang="en-US" sz="9345" dirty="0">
                <a:solidFill>
                  <a:srgbClr val="000000"/>
                </a:solidFill>
                <a:latin typeface="DM Serif Display"/>
                <a:ea typeface="DM Serif Display"/>
                <a:cs typeface="DM Serif Display"/>
                <a:sym typeface="DM Serif Display"/>
              </a:rPr>
              <a:t>Lesson Learnt </a:t>
            </a:r>
          </a:p>
        </p:txBody>
      </p:sp>
      <p:sp>
        <p:nvSpPr>
          <p:cNvPr id="14" name="TextBox 14"/>
          <p:cNvSpPr txBox="1"/>
          <p:nvPr/>
        </p:nvSpPr>
        <p:spPr>
          <a:xfrm>
            <a:off x="9221464" y="5322034"/>
            <a:ext cx="6975372" cy="1220847"/>
          </a:xfrm>
          <a:prstGeom prst="rect">
            <a:avLst/>
          </a:prstGeom>
        </p:spPr>
        <p:txBody>
          <a:bodyPr lIns="0" tIns="0" rIns="0" bIns="0" rtlCol="0" anchor="t">
            <a:spAutoFit/>
          </a:bodyPr>
          <a:lstStyle/>
          <a:p>
            <a:pPr algn="l">
              <a:lnSpc>
                <a:spcPts val="3201"/>
              </a:lnSpc>
            </a:pPr>
            <a:r>
              <a:rPr lang="en-US" sz="2400" dirty="0"/>
              <a:t>How to critically analyze data, innovate and derive actionable insights using statistical modeling in social media analytics to make business decisions ."</a:t>
            </a:r>
            <a:endParaRPr lang="en-US" sz="2400" dirty="0">
              <a:solidFill>
                <a:srgbClr val="000000"/>
              </a:solidFill>
              <a:latin typeface="Garet"/>
              <a:ea typeface="Garet"/>
              <a:cs typeface="Garet"/>
              <a:sym typeface="Garet"/>
            </a:endParaRPr>
          </a:p>
        </p:txBody>
      </p:sp>
      <p:sp>
        <p:nvSpPr>
          <p:cNvPr id="19" name="Freeform 19"/>
          <p:cNvSpPr/>
          <p:nvPr/>
        </p:nvSpPr>
        <p:spPr>
          <a:xfrm rot="5207285">
            <a:off x="3643179" y="294677"/>
            <a:ext cx="880590" cy="1657222"/>
          </a:xfrm>
          <a:custGeom>
            <a:avLst/>
            <a:gdLst/>
            <a:ahLst/>
            <a:cxnLst/>
            <a:rect l="l" t="t" r="r" b="b"/>
            <a:pathLst>
              <a:path w="880590" h="1657222">
                <a:moveTo>
                  <a:pt x="0" y="0"/>
                </a:moveTo>
                <a:lnTo>
                  <a:pt x="880590" y="0"/>
                </a:lnTo>
                <a:lnTo>
                  <a:pt x="880590" y="1657222"/>
                </a:lnTo>
                <a:lnTo>
                  <a:pt x="0" y="16572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9421E-3117-D076-DA26-648BA17D2F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049DC00-6447-FC1A-C980-B92A3236D64B}"/>
              </a:ext>
            </a:extLst>
          </p:cNvPr>
          <p:cNvSpPr/>
          <p:nvPr/>
        </p:nvSpPr>
        <p:spPr>
          <a:xfrm rot="1199409" flipH="1">
            <a:off x="-5783220" y="-358988"/>
            <a:ext cx="16730850" cy="15817366"/>
          </a:xfrm>
          <a:custGeom>
            <a:avLst/>
            <a:gdLst/>
            <a:ahLst/>
            <a:cxnLst/>
            <a:rect l="l" t="t" r="r" b="b"/>
            <a:pathLst>
              <a:path w="16730850" h="15817366">
                <a:moveTo>
                  <a:pt x="16730850" y="0"/>
                </a:moveTo>
                <a:lnTo>
                  <a:pt x="0" y="0"/>
                </a:lnTo>
                <a:lnTo>
                  <a:pt x="0" y="15817366"/>
                </a:lnTo>
                <a:lnTo>
                  <a:pt x="16730850" y="15817366"/>
                </a:lnTo>
                <a:lnTo>
                  <a:pt x="1673085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99C168E8-0E42-CB2A-3247-036601AF7045}"/>
              </a:ext>
            </a:extLst>
          </p:cNvPr>
          <p:cNvGrpSpPr/>
          <p:nvPr/>
        </p:nvGrpSpPr>
        <p:grpSpPr>
          <a:xfrm>
            <a:off x="17984450" y="-167940"/>
            <a:ext cx="607099" cy="10622880"/>
            <a:chOff x="0" y="0"/>
            <a:chExt cx="48567" cy="849821"/>
          </a:xfrm>
        </p:grpSpPr>
        <p:sp>
          <p:nvSpPr>
            <p:cNvPr id="4" name="Freeform 4">
              <a:extLst>
                <a:ext uri="{FF2B5EF4-FFF2-40B4-BE49-F238E27FC236}">
                  <a16:creationId xmlns:a16="http://schemas.microsoft.com/office/drawing/2014/main" id="{562FC0D9-A2EB-3C28-C879-94DE9628418C}"/>
                </a:ext>
              </a:extLst>
            </p:cNvPr>
            <p:cNvSpPr/>
            <p:nvPr/>
          </p:nvSpPr>
          <p:spPr>
            <a:xfrm>
              <a:off x="0" y="0"/>
              <a:ext cx="48567" cy="849821"/>
            </a:xfrm>
            <a:custGeom>
              <a:avLst/>
              <a:gdLst/>
              <a:ahLst/>
              <a:cxnLst/>
              <a:rect l="l" t="t" r="r" b="b"/>
              <a:pathLst>
                <a:path w="48567" h="849821">
                  <a:moveTo>
                    <a:pt x="0" y="0"/>
                  </a:moveTo>
                  <a:lnTo>
                    <a:pt x="48567" y="0"/>
                  </a:lnTo>
                  <a:lnTo>
                    <a:pt x="48567" y="849821"/>
                  </a:lnTo>
                  <a:lnTo>
                    <a:pt x="0" y="849821"/>
                  </a:lnTo>
                  <a:close/>
                </a:path>
              </a:pathLst>
            </a:custGeom>
            <a:solidFill>
              <a:srgbClr val="FFE49A"/>
            </a:solidFill>
            <a:ln cap="sq">
              <a:noFill/>
              <a:prstDash val="solid"/>
              <a:miter/>
            </a:ln>
          </p:spPr>
          <p:txBody>
            <a:bodyPr/>
            <a:lstStyle/>
            <a:p>
              <a:endParaRPr lang="en-US"/>
            </a:p>
          </p:txBody>
        </p:sp>
        <p:sp>
          <p:nvSpPr>
            <p:cNvPr id="5" name="TextBox 5">
              <a:extLst>
                <a:ext uri="{FF2B5EF4-FFF2-40B4-BE49-F238E27FC236}">
                  <a16:creationId xmlns:a16="http://schemas.microsoft.com/office/drawing/2014/main" id="{796BA429-C0D1-757B-1B74-B008384CA299}"/>
                </a:ext>
              </a:extLst>
            </p:cNvPr>
            <p:cNvSpPr txBox="1"/>
            <p:nvPr/>
          </p:nvSpPr>
          <p:spPr>
            <a:xfrm>
              <a:off x="0" y="-28575"/>
              <a:ext cx="48567" cy="878396"/>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BE4CBD3D-0B56-AAE8-BC04-81964C2FB5C6}"/>
              </a:ext>
            </a:extLst>
          </p:cNvPr>
          <p:cNvGrpSpPr/>
          <p:nvPr/>
        </p:nvGrpSpPr>
        <p:grpSpPr>
          <a:xfrm>
            <a:off x="8827433" y="7295324"/>
            <a:ext cx="9968272" cy="1962976"/>
            <a:chOff x="0" y="0"/>
            <a:chExt cx="797453" cy="157036"/>
          </a:xfrm>
        </p:grpSpPr>
        <p:sp>
          <p:nvSpPr>
            <p:cNvPr id="7" name="Freeform 7">
              <a:extLst>
                <a:ext uri="{FF2B5EF4-FFF2-40B4-BE49-F238E27FC236}">
                  <a16:creationId xmlns:a16="http://schemas.microsoft.com/office/drawing/2014/main" id="{DE67F5B7-B8E2-396B-A62A-BEDA005B80E5}"/>
                </a:ext>
              </a:extLst>
            </p:cNvPr>
            <p:cNvSpPr/>
            <p:nvPr/>
          </p:nvSpPr>
          <p:spPr>
            <a:xfrm>
              <a:off x="0" y="0"/>
              <a:ext cx="797453" cy="157036"/>
            </a:xfrm>
            <a:custGeom>
              <a:avLst/>
              <a:gdLst/>
              <a:ahLst/>
              <a:cxnLst/>
              <a:rect l="l" t="t" r="r" b="b"/>
              <a:pathLst>
                <a:path w="797453" h="157036">
                  <a:moveTo>
                    <a:pt x="32620" y="0"/>
                  </a:moveTo>
                  <a:lnTo>
                    <a:pt x="764834" y="0"/>
                  </a:lnTo>
                  <a:cubicBezTo>
                    <a:pt x="773485" y="0"/>
                    <a:pt x="781782" y="3437"/>
                    <a:pt x="787899" y="9554"/>
                  </a:cubicBezTo>
                  <a:cubicBezTo>
                    <a:pt x="794017" y="15671"/>
                    <a:pt x="797453" y="23968"/>
                    <a:pt x="797453" y="32620"/>
                  </a:cubicBezTo>
                  <a:lnTo>
                    <a:pt x="797453" y="124417"/>
                  </a:lnTo>
                  <a:cubicBezTo>
                    <a:pt x="797453" y="142432"/>
                    <a:pt x="782849" y="157036"/>
                    <a:pt x="764834" y="157036"/>
                  </a:cubicBezTo>
                  <a:lnTo>
                    <a:pt x="32620" y="157036"/>
                  </a:lnTo>
                  <a:cubicBezTo>
                    <a:pt x="23968" y="157036"/>
                    <a:pt x="15671" y="153600"/>
                    <a:pt x="9554" y="147482"/>
                  </a:cubicBezTo>
                  <a:cubicBezTo>
                    <a:pt x="3437" y="141365"/>
                    <a:pt x="0" y="133068"/>
                    <a:pt x="0" y="124417"/>
                  </a:cubicBezTo>
                  <a:lnTo>
                    <a:pt x="0" y="32620"/>
                  </a:lnTo>
                  <a:cubicBezTo>
                    <a:pt x="0" y="14604"/>
                    <a:pt x="14604" y="0"/>
                    <a:pt x="32620" y="0"/>
                  </a:cubicBezTo>
                  <a:close/>
                </a:path>
              </a:pathLst>
            </a:custGeom>
            <a:solidFill>
              <a:srgbClr val="FFE49A"/>
            </a:solidFill>
            <a:ln cap="rnd">
              <a:noFill/>
              <a:prstDash val="solid"/>
              <a:round/>
            </a:ln>
          </p:spPr>
          <p:txBody>
            <a:bodyPr/>
            <a:lstStyle/>
            <a:p>
              <a:endParaRPr lang="en-US"/>
            </a:p>
          </p:txBody>
        </p:sp>
        <p:sp>
          <p:nvSpPr>
            <p:cNvPr id="8" name="TextBox 8">
              <a:extLst>
                <a:ext uri="{FF2B5EF4-FFF2-40B4-BE49-F238E27FC236}">
                  <a16:creationId xmlns:a16="http://schemas.microsoft.com/office/drawing/2014/main" id="{F9FC17E3-8FEC-31DF-860F-16BB1A724DB4}"/>
                </a:ext>
              </a:extLst>
            </p:cNvPr>
            <p:cNvSpPr txBox="1"/>
            <p:nvPr/>
          </p:nvSpPr>
          <p:spPr>
            <a:xfrm>
              <a:off x="0" y="-28575"/>
              <a:ext cx="797453" cy="185611"/>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06161574-9333-8C2F-2439-CA4947C0991E}"/>
              </a:ext>
            </a:extLst>
          </p:cNvPr>
          <p:cNvSpPr/>
          <p:nvPr/>
        </p:nvSpPr>
        <p:spPr>
          <a:xfrm>
            <a:off x="8865533" y="1028700"/>
            <a:ext cx="394031" cy="566951"/>
          </a:xfrm>
          <a:custGeom>
            <a:avLst/>
            <a:gdLst/>
            <a:ahLst/>
            <a:cxnLst/>
            <a:rect l="l" t="t" r="r" b="b"/>
            <a:pathLst>
              <a:path w="394031" h="566951">
                <a:moveTo>
                  <a:pt x="0" y="0"/>
                </a:moveTo>
                <a:lnTo>
                  <a:pt x="394031" y="0"/>
                </a:lnTo>
                <a:lnTo>
                  <a:pt x="394031" y="566951"/>
                </a:lnTo>
                <a:lnTo>
                  <a:pt x="0" y="566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AutoShape 10">
            <a:extLst>
              <a:ext uri="{FF2B5EF4-FFF2-40B4-BE49-F238E27FC236}">
                <a16:creationId xmlns:a16="http://schemas.microsoft.com/office/drawing/2014/main" id="{44AA6D6A-9F0A-C014-E400-3F8751F73DCD}"/>
              </a:ext>
            </a:extLst>
          </p:cNvPr>
          <p:cNvSpPr/>
          <p:nvPr/>
        </p:nvSpPr>
        <p:spPr>
          <a:xfrm>
            <a:off x="8846483" y="5159130"/>
            <a:ext cx="0" cy="1576474"/>
          </a:xfrm>
          <a:prstGeom prst="line">
            <a:avLst/>
          </a:prstGeom>
          <a:ln w="38100" cap="flat">
            <a:solidFill>
              <a:srgbClr val="000000"/>
            </a:solidFill>
            <a:prstDash val="solid"/>
            <a:headEnd type="none" w="sm" len="sm"/>
            <a:tailEnd type="none" w="sm" len="sm"/>
          </a:ln>
        </p:spPr>
        <p:txBody>
          <a:bodyPr/>
          <a:lstStyle/>
          <a:p>
            <a:endParaRPr lang="en-US"/>
          </a:p>
        </p:txBody>
      </p:sp>
      <p:sp>
        <p:nvSpPr>
          <p:cNvPr id="12" name="TextBox 12">
            <a:extLst>
              <a:ext uri="{FF2B5EF4-FFF2-40B4-BE49-F238E27FC236}">
                <a16:creationId xmlns:a16="http://schemas.microsoft.com/office/drawing/2014/main" id="{FD3D5FEF-89F7-C6A6-5311-E7F62077FB31}"/>
              </a:ext>
            </a:extLst>
          </p:cNvPr>
          <p:cNvSpPr txBox="1"/>
          <p:nvPr/>
        </p:nvSpPr>
        <p:spPr>
          <a:xfrm>
            <a:off x="8827433" y="2191926"/>
            <a:ext cx="8192074" cy="1245854"/>
          </a:xfrm>
          <a:prstGeom prst="rect">
            <a:avLst/>
          </a:prstGeom>
        </p:spPr>
        <p:txBody>
          <a:bodyPr lIns="0" tIns="0" rIns="0" bIns="0" rtlCol="0" anchor="t">
            <a:spAutoFit/>
          </a:bodyPr>
          <a:lstStyle/>
          <a:p>
            <a:pPr algn="l">
              <a:lnSpc>
                <a:spcPts val="9345"/>
              </a:lnSpc>
            </a:pPr>
            <a:r>
              <a:rPr lang="en-US" sz="9345" dirty="0">
                <a:solidFill>
                  <a:srgbClr val="000000"/>
                </a:solidFill>
                <a:latin typeface="DM Serif Display"/>
                <a:ea typeface="DM Serif Display"/>
                <a:cs typeface="DM Serif Display"/>
                <a:sym typeface="DM Serif Display"/>
              </a:rPr>
              <a:t>Thank You</a:t>
            </a:r>
          </a:p>
        </p:txBody>
      </p:sp>
      <p:sp>
        <p:nvSpPr>
          <p:cNvPr id="16" name="TextBox 16">
            <a:extLst>
              <a:ext uri="{FF2B5EF4-FFF2-40B4-BE49-F238E27FC236}">
                <a16:creationId xmlns:a16="http://schemas.microsoft.com/office/drawing/2014/main" id="{9B333733-30C3-8A0E-41AD-D796C26FCE98}"/>
              </a:ext>
            </a:extLst>
          </p:cNvPr>
          <p:cNvSpPr txBox="1"/>
          <p:nvPr/>
        </p:nvSpPr>
        <p:spPr>
          <a:xfrm>
            <a:off x="13421000" y="7756896"/>
            <a:ext cx="3838300" cy="366014"/>
          </a:xfrm>
          <a:prstGeom prst="rect">
            <a:avLst/>
          </a:prstGeom>
        </p:spPr>
        <p:txBody>
          <a:bodyPr lIns="0" tIns="0" rIns="0" bIns="0" rtlCol="0" anchor="t">
            <a:spAutoFit/>
          </a:bodyPr>
          <a:lstStyle/>
          <a:p>
            <a:pPr algn="l">
              <a:lnSpc>
                <a:spcPts val="3057"/>
              </a:lnSpc>
              <a:spcBef>
                <a:spcPct val="0"/>
              </a:spcBef>
            </a:pPr>
            <a:r>
              <a:rPr lang="en-US" sz="2199" dirty="0">
                <a:solidFill>
                  <a:srgbClr val="231F20"/>
                </a:solidFill>
                <a:latin typeface="Garet"/>
                <a:ea typeface="Garet"/>
                <a:cs typeface="Garet"/>
                <a:sym typeface="Garet"/>
              </a:rPr>
              <a:t>+123-456-7890</a:t>
            </a:r>
          </a:p>
        </p:txBody>
      </p:sp>
      <p:sp>
        <p:nvSpPr>
          <p:cNvPr id="17" name="TextBox 17">
            <a:extLst>
              <a:ext uri="{FF2B5EF4-FFF2-40B4-BE49-F238E27FC236}">
                <a16:creationId xmlns:a16="http://schemas.microsoft.com/office/drawing/2014/main" id="{96FBED3B-9E71-7CF6-07A4-4E255F956CA8}"/>
              </a:ext>
            </a:extLst>
          </p:cNvPr>
          <p:cNvSpPr txBox="1"/>
          <p:nvPr/>
        </p:nvSpPr>
        <p:spPr>
          <a:xfrm>
            <a:off x="9263087" y="8392614"/>
            <a:ext cx="3914671" cy="382797"/>
          </a:xfrm>
          <a:prstGeom prst="rect">
            <a:avLst/>
          </a:prstGeom>
        </p:spPr>
        <p:txBody>
          <a:bodyPr lIns="0" tIns="0" rIns="0" bIns="0" rtlCol="0" anchor="t">
            <a:spAutoFit/>
          </a:bodyPr>
          <a:lstStyle/>
          <a:p>
            <a:pPr algn="l">
              <a:lnSpc>
                <a:spcPts val="3057"/>
              </a:lnSpc>
              <a:spcBef>
                <a:spcPct val="0"/>
              </a:spcBef>
            </a:pPr>
            <a:r>
              <a:rPr lang="en-US" sz="2199" dirty="0">
                <a:solidFill>
                  <a:srgbClr val="231F20"/>
                </a:solidFill>
                <a:latin typeface="Garet"/>
                <a:ea typeface="Garet"/>
                <a:cs typeface="Garet"/>
                <a:sym typeface="Garet"/>
              </a:rPr>
              <a:t>arafat50610@gmail.com</a:t>
            </a:r>
          </a:p>
        </p:txBody>
      </p:sp>
      <p:sp>
        <p:nvSpPr>
          <p:cNvPr id="18" name="TextBox 18">
            <a:extLst>
              <a:ext uri="{FF2B5EF4-FFF2-40B4-BE49-F238E27FC236}">
                <a16:creationId xmlns:a16="http://schemas.microsoft.com/office/drawing/2014/main" id="{8193D6AE-D2DB-13F7-9104-D9792B4549E2}"/>
              </a:ext>
            </a:extLst>
          </p:cNvPr>
          <p:cNvSpPr txBox="1"/>
          <p:nvPr/>
        </p:nvSpPr>
        <p:spPr>
          <a:xfrm>
            <a:off x="13422358" y="8392614"/>
            <a:ext cx="3836942" cy="366014"/>
          </a:xfrm>
          <a:prstGeom prst="rect">
            <a:avLst/>
          </a:prstGeom>
        </p:spPr>
        <p:txBody>
          <a:bodyPr lIns="0" tIns="0" rIns="0" bIns="0" rtlCol="0" anchor="t">
            <a:spAutoFit/>
          </a:bodyPr>
          <a:lstStyle/>
          <a:p>
            <a:pPr algn="l">
              <a:lnSpc>
                <a:spcPts val="3057"/>
              </a:lnSpc>
              <a:spcBef>
                <a:spcPct val="0"/>
              </a:spcBef>
            </a:pPr>
            <a:r>
              <a:rPr lang="en-US" sz="2199">
                <a:solidFill>
                  <a:srgbClr val="231F20"/>
                </a:solidFill>
                <a:latin typeface="Garet"/>
                <a:ea typeface="Garet"/>
                <a:cs typeface="Garet"/>
                <a:sym typeface="Garet"/>
              </a:rPr>
              <a:t>123 Anywhere St., Any City</a:t>
            </a:r>
          </a:p>
        </p:txBody>
      </p:sp>
      <p:sp>
        <p:nvSpPr>
          <p:cNvPr id="19" name="Freeform 19">
            <a:extLst>
              <a:ext uri="{FF2B5EF4-FFF2-40B4-BE49-F238E27FC236}">
                <a16:creationId xmlns:a16="http://schemas.microsoft.com/office/drawing/2014/main" id="{32523B9F-F6A2-7499-90F9-8C816E76B645}"/>
              </a:ext>
            </a:extLst>
          </p:cNvPr>
          <p:cNvSpPr/>
          <p:nvPr/>
        </p:nvSpPr>
        <p:spPr>
          <a:xfrm rot="5207285">
            <a:off x="945084" y="1905319"/>
            <a:ext cx="880590" cy="1657222"/>
          </a:xfrm>
          <a:custGeom>
            <a:avLst/>
            <a:gdLst/>
            <a:ahLst/>
            <a:cxnLst/>
            <a:rect l="l" t="t" r="r" b="b"/>
            <a:pathLst>
              <a:path w="880590" h="1657222">
                <a:moveTo>
                  <a:pt x="0" y="0"/>
                </a:moveTo>
                <a:lnTo>
                  <a:pt x="880590" y="0"/>
                </a:lnTo>
                <a:lnTo>
                  <a:pt x="880590" y="1657222"/>
                </a:lnTo>
                <a:lnTo>
                  <a:pt x="0" y="16572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5">
            <a:extLst>
              <a:ext uri="{FF2B5EF4-FFF2-40B4-BE49-F238E27FC236}">
                <a16:creationId xmlns:a16="http://schemas.microsoft.com/office/drawing/2014/main" id="{57D7D559-D9A0-8141-08C2-4D3250A673A7}"/>
              </a:ext>
            </a:extLst>
          </p:cNvPr>
          <p:cNvSpPr/>
          <p:nvPr/>
        </p:nvSpPr>
        <p:spPr>
          <a:xfrm rot="-1390693">
            <a:off x="1033172" y="2819988"/>
            <a:ext cx="3039056" cy="8196399"/>
          </a:xfrm>
          <a:custGeom>
            <a:avLst/>
            <a:gdLst/>
            <a:ahLst/>
            <a:cxnLst/>
            <a:rect l="l" t="t" r="r" b="b"/>
            <a:pathLst>
              <a:path w="5140281" h="10653432">
                <a:moveTo>
                  <a:pt x="0" y="0"/>
                </a:moveTo>
                <a:lnTo>
                  <a:pt x="5140280" y="0"/>
                </a:lnTo>
                <a:lnTo>
                  <a:pt x="5140280" y="10653431"/>
                </a:lnTo>
                <a:lnTo>
                  <a:pt x="0" y="10653431"/>
                </a:lnTo>
                <a:lnTo>
                  <a:pt x="0" y="0"/>
                </a:lnTo>
                <a:close/>
              </a:path>
            </a:pathLst>
          </a:custGeom>
          <a:blipFill>
            <a:blip r:embed="rId9"/>
            <a:stretch>
              <a:fillRect/>
            </a:stretch>
          </a:blipFill>
        </p:spPr>
        <p:txBody>
          <a:bodyPr/>
          <a:lstStyle/>
          <a:p>
            <a:endParaRPr lang="en-US"/>
          </a:p>
        </p:txBody>
      </p:sp>
      <p:sp>
        <p:nvSpPr>
          <p:cNvPr id="24" name="Rectangle 5">
            <a:extLst>
              <a:ext uri="{FF2B5EF4-FFF2-40B4-BE49-F238E27FC236}">
                <a16:creationId xmlns:a16="http://schemas.microsoft.com/office/drawing/2014/main" id="{6745F8D5-49E0-7250-AC18-801E88F99E66}"/>
              </a:ext>
            </a:extLst>
          </p:cNvPr>
          <p:cNvSpPr>
            <a:spLocks noChangeArrowheads="1"/>
          </p:cNvSpPr>
          <p:nvPr/>
        </p:nvSpPr>
        <p:spPr bwMode="auto">
          <a:xfrm>
            <a:off x="8922327" y="3332708"/>
            <a:ext cx="9365673"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body"/>
              </a:rPr>
              <a:t>Certain </a:t>
            </a:r>
            <a:r>
              <a:rPr kumimoji="0" lang="en-US" altLang="en-US" sz="2200" b="1" i="0" u="none" strike="noStrike" cap="none" normalizeH="0" baseline="0" dirty="0">
                <a:ln>
                  <a:noFill/>
                </a:ln>
                <a:solidFill>
                  <a:schemeClr val="tx1"/>
                </a:solidFill>
                <a:effectLst/>
                <a:latin typeface="Calibri body"/>
              </a:rPr>
              <a:t>timing strategies</a:t>
            </a:r>
            <a:r>
              <a:rPr kumimoji="0" lang="en-US" altLang="en-US" sz="2200" b="0" i="0" u="none" strike="noStrike" cap="none" normalizeH="0" baseline="0" dirty="0">
                <a:ln>
                  <a:noFill/>
                </a:ln>
                <a:solidFill>
                  <a:schemeClr val="tx1"/>
                </a:solidFill>
                <a:effectLst/>
                <a:latin typeface="Calibri body"/>
              </a:rPr>
              <a:t> (e.g., morning or evening posts) positively influenced engagement.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body"/>
              </a:rPr>
              <a:t>Post content, such as the </a:t>
            </a:r>
            <a:r>
              <a:rPr kumimoji="0" lang="en-US" altLang="en-US" sz="2200" b="1" i="0" u="none" strike="noStrike" cap="none" normalizeH="0" baseline="0" dirty="0">
                <a:ln>
                  <a:noFill/>
                </a:ln>
                <a:solidFill>
                  <a:schemeClr val="tx1"/>
                </a:solidFill>
                <a:effectLst/>
                <a:latin typeface="Calibri body"/>
              </a:rPr>
              <a:t>number of hashtags</a:t>
            </a:r>
            <a:r>
              <a:rPr kumimoji="0" lang="en-US" altLang="en-US" sz="2200" b="0" i="0" u="none" strike="noStrike" cap="none" normalizeH="0" baseline="0" dirty="0">
                <a:ln>
                  <a:noFill/>
                </a:ln>
                <a:solidFill>
                  <a:schemeClr val="tx1"/>
                </a:solidFill>
                <a:effectLst/>
                <a:latin typeface="Calibri body"/>
              </a:rPr>
              <a:t> and </a:t>
            </a:r>
            <a:r>
              <a:rPr kumimoji="0" lang="en-US" altLang="en-US" sz="2200" b="1" i="0" u="none" strike="noStrike" cap="none" normalizeH="0" baseline="0" dirty="0">
                <a:ln>
                  <a:noFill/>
                </a:ln>
                <a:solidFill>
                  <a:schemeClr val="tx1"/>
                </a:solidFill>
                <a:effectLst/>
                <a:latin typeface="Calibri body"/>
              </a:rPr>
              <a:t>users tagged</a:t>
            </a:r>
            <a:r>
              <a:rPr kumimoji="0" lang="en-US" altLang="en-US" sz="2200" b="0" i="0" u="none" strike="noStrike" cap="none" normalizeH="0" baseline="0" dirty="0">
                <a:ln>
                  <a:noFill/>
                </a:ln>
                <a:solidFill>
                  <a:schemeClr val="tx1"/>
                </a:solidFill>
                <a:effectLst/>
                <a:latin typeface="Calibri body"/>
              </a:rPr>
              <a:t>, showed a varying influence on likes and comments depending on the influencer type (micro or macro).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body"/>
              </a:rPr>
              <a:t>Innovative variables, such as </a:t>
            </a:r>
            <a:r>
              <a:rPr kumimoji="0" lang="en-US" altLang="en-US" sz="2200" b="1" i="0" u="none" strike="noStrike" cap="none" normalizeH="0" baseline="0" dirty="0">
                <a:ln>
                  <a:noFill/>
                </a:ln>
                <a:solidFill>
                  <a:schemeClr val="tx1"/>
                </a:solidFill>
                <a:effectLst/>
                <a:latin typeface="Calibri body"/>
              </a:rPr>
              <a:t>Text Complexity Score</a:t>
            </a:r>
            <a:r>
              <a:rPr kumimoji="0" lang="en-US" altLang="en-US" sz="2200" b="0" i="0" u="none" strike="noStrike" cap="none" normalizeH="0" baseline="0" dirty="0">
                <a:ln>
                  <a:noFill/>
                </a:ln>
                <a:solidFill>
                  <a:schemeClr val="tx1"/>
                </a:solidFill>
                <a:effectLst/>
                <a:latin typeface="Calibri body"/>
              </a:rPr>
              <a:t> and </a:t>
            </a:r>
            <a:r>
              <a:rPr kumimoji="0" lang="en-US" altLang="en-US" sz="2200" b="1" i="0" u="none" strike="noStrike" cap="none" normalizeH="0" baseline="0" dirty="0">
                <a:ln>
                  <a:noFill/>
                </a:ln>
                <a:solidFill>
                  <a:schemeClr val="tx1"/>
                </a:solidFill>
                <a:effectLst/>
                <a:latin typeface="Calibri body"/>
              </a:rPr>
              <a:t>Sentiment Score</a:t>
            </a:r>
            <a:r>
              <a:rPr kumimoji="0" lang="en-US" altLang="en-US" sz="2200" b="0" i="0" u="none" strike="noStrike" cap="none" normalizeH="0" baseline="0" dirty="0">
                <a:ln>
                  <a:noFill/>
                </a:ln>
                <a:solidFill>
                  <a:schemeClr val="tx1"/>
                </a:solidFill>
                <a:effectLst/>
                <a:latin typeface="Calibri body"/>
              </a:rPr>
              <a:t>, provided unique insights.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Calibri body"/>
              </a:rPr>
              <a:t>Micro and macro influencers exhibited differences in what drives engagement: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body"/>
              </a:rPr>
              <a:t>Micro Influencers</a:t>
            </a:r>
            <a:r>
              <a:rPr kumimoji="0" lang="en-US" altLang="en-US" sz="2200" b="0" i="0" u="none" strike="noStrike" cap="none" normalizeH="0" baseline="0" dirty="0">
                <a:ln>
                  <a:noFill/>
                </a:ln>
                <a:solidFill>
                  <a:schemeClr val="tx1"/>
                </a:solidFill>
                <a:effectLst/>
                <a:latin typeface="Calibri body"/>
              </a:rPr>
              <a:t>: Engagement depended more on follower interactions and personalized strategies.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Calibri body"/>
              </a:rPr>
              <a:t>Macro Influencers</a:t>
            </a:r>
            <a:r>
              <a:rPr kumimoji="0" lang="en-US" altLang="en-US" sz="2200" b="0" i="0" u="none" strike="noStrike" cap="none" normalizeH="0" baseline="0" dirty="0">
                <a:ln>
                  <a:noFill/>
                </a:ln>
                <a:solidFill>
                  <a:schemeClr val="tx1"/>
                </a:solidFill>
                <a:effectLst/>
                <a:latin typeface="Calibri body"/>
              </a:rPr>
              <a:t>: Content type and timing played a larger role in engagement.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Calibri body"/>
            </a:endParaRPr>
          </a:p>
        </p:txBody>
      </p:sp>
    </p:spTree>
    <p:extLst>
      <p:ext uri="{BB962C8B-B14F-4D97-AF65-F5344CB8AC3E}">
        <p14:creationId xmlns:p14="http://schemas.microsoft.com/office/powerpoint/2010/main" val="704431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5689911" y="869853"/>
            <a:ext cx="1979897" cy="1685387"/>
          </a:xfrm>
          <a:custGeom>
            <a:avLst/>
            <a:gdLst/>
            <a:ahLst/>
            <a:cxnLst/>
            <a:rect l="l" t="t" r="r" b="b"/>
            <a:pathLst>
              <a:path w="1979897" h="1685387">
                <a:moveTo>
                  <a:pt x="1979897" y="0"/>
                </a:moveTo>
                <a:lnTo>
                  <a:pt x="0" y="0"/>
                </a:lnTo>
                <a:lnTo>
                  <a:pt x="0" y="1685387"/>
                </a:lnTo>
                <a:lnTo>
                  <a:pt x="1979897" y="1685387"/>
                </a:lnTo>
                <a:lnTo>
                  <a:pt x="1979897"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10540172" y="869853"/>
            <a:ext cx="1979897" cy="1685387"/>
          </a:xfrm>
          <a:custGeom>
            <a:avLst/>
            <a:gdLst/>
            <a:ahLst/>
            <a:cxnLst/>
            <a:rect l="l" t="t" r="r" b="b"/>
            <a:pathLst>
              <a:path w="1979897" h="1685387">
                <a:moveTo>
                  <a:pt x="0" y="0"/>
                </a:moveTo>
                <a:lnTo>
                  <a:pt x="1979896" y="0"/>
                </a:lnTo>
                <a:lnTo>
                  <a:pt x="1979896" y="1685387"/>
                </a:lnTo>
                <a:lnTo>
                  <a:pt x="0" y="168538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flipH="1">
            <a:off x="4655984" y="2647587"/>
            <a:ext cx="1979897" cy="1685387"/>
          </a:xfrm>
          <a:custGeom>
            <a:avLst/>
            <a:gdLst/>
            <a:ahLst/>
            <a:cxnLst/>
            <a:rect l="l" t="t" r="r" b="b"/>
            <a:pathLst>
              <a:path w="1979897" h="1685387">
                <a:moveTo>
                  <a:pt x="1979897" y="0"/>
                </a:moveTo>
                <a:lnTo>
                  <a:pt x="0" y="0"/>
                </a:lnTo>
                <a:lnTo>
                  <a:pt x="0" y="1685388"/>
                </a:lnTo>
                <a:lnTo>
                  <a:pt x="1979897" y="1685388"/>
                </a:lnTo>
                <a:lnTo>
                  <a:pt x="1979897"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5" name="Freeform 5"/>
          <p:cNvSpPr/>
          <p:nvPr/>
        </p:nvSpPr>
        <p:spPr>
          <a:xfrm>
            <a:off x="7353974" y="4303680"/>
            <a:ext cx="4107646" cy="3619863"/>
          </a:xfrm>
          <a:custGeom>
            <a:avLst/>
            <a:gdLst/>
            <a:ahLst/>
            <a:cxnLst/>
            <a:rect l="l" t="t" r="r" b="b"/>
            <a:pathLst>
              <a:path w="4107646" h="3619863">
                <a:moveTo>
                  <a:pt x="0" y="0"/>
                </a:moveTo>
                <a:lnTo>
                  <a:pt x="4107645" y="0"/>
                </a:lnTo>
                <a:lnTo>
                  <a:pt x="4107645" y="3619863"/>
                </a:lnTo>
                <a:lnTo>
                  <a:pt x="0" y="3619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1619461" y="2647587"/>
            <a:ext cx="1979897" cy="1685387"/>
          </a:xfrm>
          <a:custGeom>
            <a:avLst/>
            <a:gdLst/>
            <a:ahLst/>
            <a:cxnLst/>
            <a:rect l="l" t="t" r="r" b="b"/>
            <a:pathLst>
              <a:path w="1979897" h="1685387">
                <a:moveTo>
                  <a:pt x="0" y="0"/>
                </a:moveTo>
                <a:lnTo>
                  <a:pt x="1979897" y="0"/>
                </a:lnTo>
                <a:lnTo>
                  <a:pt x="1979897" y="1685388"/>
                </a:lnTo>
                <a:lnTo>
                  <a:pt x="0" y="1685388"/>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7" name="Freeform 7"/>
          <p:cNvSpPr/>
          <p:nvPr/>
        </p:nvSpPr>
        <p:spPr>
          <a:xfrm flipH="1">
            <a:off x="4149161" y="4428225"/>
            <a:ext cx="1979897" cy="1685387"/>
          </a:xfrm>
          <a:custGeom>
            <a:avLst/>
            <a:gdLst/>
            <a:ahLst/>
            <a:cxnLst/>
            <a:rect l="l" t="t" r="r" b="b"/>
            <a:pathLst>
              <a:path w="1979897" h="1685387">
                <a:moveTo>
                  <a:pt x="1979897" y="0"/>
                </a:moveTo>
                <a:lnTo>
                  <a:pt x="0" y="0"/>
                </a:lnTo>
                <a:lnTo>
                  <a:pt x="0" y="1685387"/>
                </a:lnTo>
                <a:lnTo>
                  <a:pt x="1979897" y="1685387"/>
                </a:lnTo>
                <a:lnTo>
                  <a:pt x="1979897"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US"/>
          </a:p>
        </p:txBody>
      </p:sp>
      <p:sp>
        <p:nvSpPr>
          <p:cNvPr id="8" name="Freeform 8"/>
          <p:cNvSpPr/>
          <p:nvPr/>
        </p:nvSpPr>
        <p:spPr>
          <a:xfrm>
            <a:off x="12216149" y="4428225"/>
            <a:ext cx="1979897" cy="1685387"/>
          </a:xfrm>
          <a:custGeom>
            <a:avLst/>
            <a:gdLst/>
            <a:ahLst/>
            <a:cxnLst/>
            <a:rect l="l" t="t" r="r" b="b"/>
            <a:pathLst>
              <a:path w="1979897" h="1685387">
                <a:moveTo>
                  <a:pt x="0" y="0"/>
                </a:moveTo>
                <a:lnTo>
                  <a:pt x="1979897" y="0"/>
                </a:lnTo>
                <a:lnTo>
                  <a:pt x="1979897" y="1685387"/>
                </a:lnTo>
                <a:lnTo>
                  <a:pt x="0" y="1685387"/>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US"/>
          </a:p>
        </p:txBody>
      </p:sp>
      <p:sp>
        <p:nvSpPr>
          <p:cNvPr id="9" name="Freeform 9"/>
          <p:cNvSpPr/>
          <p:nvPr/>
        </p:nvSpPr>
        <p:spPr>
          <a:xfrm flipH="1">
            <a:off x="4699963" y="6218377"/>
            <a:ext cx="1979897" cy="1685387"/>
          </a:xfrm>
          <a:custGeom>
            <a:avLst/>
            <a:gdLst/>
            <a:ahLst/>
            <a:cxnLst/>
            <a:rect l="l" t="t" r="r" b="b"/>
            <a:pathLst>
              <a:path w="1979897" h="1685387">
                <a:moveTo>
                  <a:pt x="1979897" y="0"/>
                </a:moveTo>
                <a:lnTo>
                  <a:pt x="0" y="0"/>
                </a:lnTo>
                <a:lnTo>
                  <a:pt x="0" y="1685387"/>
                </a:lnTo>
                <a:lnTo>
                  <a:pt x="1979897" y="1685387"/>
                </a:lnTo>
                <a:lnTo>
                  <a:pt x="1979897"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0" name="Freeform 10"/>
          <p:cNvSpPr/>
          <p:nvPr/>
        </p:nvSpPr>
        <p:spPr>
          <a:xfrm>
            <a:off x="11624903" y="6218377"/>
            <a:ext cx="1979897" cy="1685387"/>
          </a:xfrm>
          <a:custGeom>
            <a:avLst/>
            <a:gdLst/>
            <a:ahLst/>
            <a:cxnLst/>
            <a:rect l="l" t="t" r="r" b="b"/>
            <a:pathLst>
              <a:path w="1979897" h="1685387">
                <a:moveTo>
                  <a:pt x="0" y="0"/>
                </a:moveTo>
                <a:lnTo>
                  <a:pt x="1979897" y="0"/>
                </a:lnTo>
                <a:lnTo>
                  <a:pt x="1979897" y="1685387"/>
                </a:lnTo>
                <a:lnTo>
                  <a:pt x="0" y="168538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11" name="Freeform 11"/>
          <p:cNvSpPr/>
          <p:nvPr/>
        </p:nvSpPr>
        <p:spPr>
          <a:xfrm flipH="1">
            <a:off x="5738898" y="7996669"/>
            <a:ext cx="1979897" cy="1685387"/>
          </a:xfrm>
          <a:custGeom>
            <a:avLst/>
            <a:gdLst/>
            <a:ahLst/>
            <a:cxnLst/>
            <a:rect l="l" t="t" r="r" b="b"/>
            <a:pathLst>
              <a:path w="1979897" h="1685387">
                <a:moveTo>
                  <a:pt x="1979896" y="0"/>
                </a:moveTo>
                <a:lnTo>
                  <a:pt x="0" y="0"/>
                </a:lnTo>
                <a:lnTo>
                  <a:pt x="0" y="1685387"/>
                </a:lnTo>
                <a:lnTo>
                  <a:pt x="1979896" y="1685387"/>
                </a:lnTo>
                <a:lnTo>
                  <a:pt x="1979896"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2" name="Freeform 12"/>
          <p:cNvSpPr/>
          <p:nvPr/>
        </p:nvSpPr>
        <p:spPr>
          <a:xfrm>
            <a:off x="10634955" y="7996669"/>
            <a:ext cx="1979897" cy="1685387"/>
          </a:xfrm>
          <a:custGeom>
            <a:avLst/>
            <a:gdLst/>
            <a:ahLst/>
            <a:cxnLst/>
            <a:rect l="l" t="t" r="r" b="b"/>
            <a:pathLst>
              <a:path w="1979897" h="1685387">
                <a:moveTo>
                  <a:pt x="0" y="0"/>
                </a:moveTo>
                <a:lnTo>
                  <a:pt x="1979896" y="0"/>
                </a:lnTo>
                <a:lnTo>
                  <a:pt x="1979896" y="1685387"/>
                </a:lnTo>
                <a:lnTo>
                  <a:pt x="0" y="168538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3" name="Freeform 13"/>
          <p:cNvSpPr/>
          <p:nvPr/>
        </p:nvSpPr>
        <p:spPr>
          <a:xfrm>
            <a:off x="6560215" y="1378491"/>
            <a:ext cx="669506" cy="668111"/>
          </a:xfrm>
          <a:custGeom>
            <a:avLst/>
            <a:gdLst/>
            <a:ahLst/>
            <a:cxnLst/>
            <a:rect l="l" t="t" r="r" b="b"/>
            <a:pathLst>
              <a:path w="669506" h="668111">
                <a:moveTo>
                  <a:pt x="0" y="0"/>
                </a:moveTo>
                <a:lnTo>
                  <a:pt x="669506" y="0"/>
                </a:lnTo>
                <a:lnTo>
                  <a:pt x="669506" y="668111"/>
                </a:lnTo>
                <a:lnTo>
                  <a:pt x="0" y="66811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4" name="Freeform 14"/>
          <p:cNvSpPr/>
          <p:nvPr/>
        </p:nvSpPr>
        <p:spPr>
          <a:xfrm>
            <a:off x="12248532" y="3165377"/>
            <a:ext cx="492229" cy="649807"/>
          </a:xfrm>
          <a:custGeom>
            <a:avLst/>
            <a:gdLst/>
            <a:ahLst/>
            <a:cxnLst/>
            <a:rect l="l" t="t" r="r" b="b"/>
            <a:pathLst>
              <a:path w="492229" h="649807">
                <a:moveTo>
                  <a:pt x="0" y="0"/>
                </a:moveTo>
                <a:lnTo>
                  <a:pt x="492228" y="0"/>
                </a:lnTo>
                <a:lnTo>
                  <a:pt x="492228" y="649808"/>
                </a:lnTo>
                <a:lnTo>
                  <a:pt x="0" y="64980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5" name="Freeform 15"/>
          <p:cNvSpPr/>
          <p:nvPr/>
        </p:nvSpPr>
        <p:spPr>
          <a:xfrm>
            <a:off x="12135733" y="6702158"/>
            <a:ext cx="717825" cy="717825"/>
          </a:xfrm>
          <a:custGeom>
            <a:avLst/>
            <a:gdLst/>
            <a:ahLst/>
            <a:cxnLst/>
            <a:rect l="l" t="t" r="r" b="b"/>
            <a:pathLst>
              <a:path w="717825" h="717825">
                <a:moveTo>
                  <a:pt x="0" y="0"/>
                </a:moveTo>
                <a:lnTo>
                  <a:pt x="717825" y="0"/>
                </a:lnTo>
                <a:lnTo>
                  <a:pt x="717825" y="717825"/>
                </a:lnTo>
                <a:lnTo>
                  <a:pt x="0" y="71782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6" name="Freeform 16"/>
          <p:cNvSpPr/>
          <p:nvPr/>
        </p:nvSpPr>
        <p:spPr>
          <a:xfrm>
            <a:off x="11200765" y="8510007"/>
            <a:ext cx="658709" cy="658709"/>
          </a:xfrm>
          <a:custGeom>
            <a:avLst/>
            <a:gdLst/>
            <a:ahLst/>
            <a:cxnLst/>
            <a:rect l="l" t="t" r="r" b="b"/>
            <a:pathLst>
              <a:path w="658709" h="658709">
                <a:moveTo>
                  <a:pt x="0" y="0"/>
                </a:moveTo>
                <a:lnTo>
                  <a:pt x="658710" y="0"/>
                </a:lnTo>
                <a:lnTo>
                  <a:pt x="658710" y="658710"/>
                </a:lnTo>
                <a:lnTo>
                  <a:pt x="0" y="65871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7" name="Freeform 17"/>
          <p:cNvSpPr/>
          <p:nvPr/>
        </p:nvSpPr>
        <p:spPr>
          <a:xfrm>
            <a:off x="5385210" y="3202026"/>
            <a:ext cx="707374" cy="576510"/>
          </a:xfrm>
          <a:custGeom>
            <a:avLst/>
            <a:gdLst/>
            <a:ahLst/>
            <a:cxnLst/>
            <a:rect l="l" t="t" r="r" b="b"/>
            <a:pathLst>
              <a:path w="707374" h="576510">
                <a:moveTo>
                  <a:pt x="0" y="0"/>
                </a:moveTo>
                <a:lnTo>
                  <a:pt x="707375" y="0"/>
                </a:lnTo>
                <a:lnTo>
                  <a:pt x="707375" y="576510"/>
                </a:lnTo>
                <a:lnTo>
                  <a:pt x="0" y="57651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18" name="Freeform 18"/>
          <p:cNvSpPr/>
          <p:nvPr/>
        </p:nvSpPr>
        <p:spPr>
          <a:xfrm>
            <a:off x="12673827" y="5006320"/>
            <a:ext cx="741430" cy="529196"/>
          </a:xfrm>
          <a:custGeom>
            <a:avLst/>
            <a:gdLst/>
            <a:ahLst/>
            <a:cxnLst/>
            <a:rect l="l" t="t" r="r" b="b"/>
            <a:pathLst>
              <a:path w="741430" h="529196">
                <a:moveTo>
                  <a:pt x="0" y="0"/>
                </a:moveTo>
                <a:lnTo>
                  <a:pt x="741430" y="0"/>
                </a:lnTo>
                <a:lnTo>
                  <a:pt x="741430" y="529196"/>
                </a:lnTo>
                <a:lnTo>
                  <a:pt x="0" y="529196"/>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19" name="Freeform 19"/>
          <p:cNvSpPr/>
          <p:nvPr/>
        </p:nvSpPr>
        <p:spPr>
          <a:xfrm>
            <a:off x="5578473" y="6745385"/>
            <a:ext cx="631371" cy="631371"/>
          </a:xfrm>
          <a:custGeom>
            <a:avLst/>
            <a:gdLst/>
            <a:ahLst/>
            <a:cxnLst/>
            <a:rect l="l" t="t" r="r" b="b"/>
            <a:pathLst>
              <a:path w="631371" h="631371">
                <a:moveTo>
                  <a:pt x="0" y="0"/>
                </a:moveTo>
                <a:lnTo>
                  <a:pt x="631371" y="0"/>
                </a:lnTo>
                <a:lnTo>
                  <a:pt x="631371" y="631371"/>
                </a:lnTo>
                <a:lnTo>
                  <a:pt x="0" y="631371"/>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US"/>
          </a:p>
        </p:txBody>
      </p:sp>
      <p:sp>
        <p:nvSpPr>
          <p:cNvPr id="20" name="Freeform 20"/>
          <p:cNvSpPr/>
          <p:nvPr/>
        </p:nvSpPr>
        <p:spPr>
          <a:xfrm>
            <a:off x="6560215" y="8537099"/>
            <a:ext cx="631617" cy="631617"/>
          </a:xfrm>
          <a:custGeom>
            <a:avLst/>
            <a:gdLst/>
            <a:ahLst/>
            <a:cxnLst/>
            <a:rect l="l" t="t" r="r" b="b"/>
            <a:pathLst>
              <a:path w="631617" h="631617">
                <a:moveTo>
                  <a:pt x="0" y="0"/>
                </a:moveTo>
                <a:lnTo>
                  <a:pt x="631618" y="0"/>
                </a:lnTo>
                <a:lnTo>
                  <a:pt x="631618" y="631618"/>
                </a:lnTo>
                <a:lnTo>
                  <a:pt x="0" y="631618"/>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US"/>
          </a:p>
        </p:txBody>
      </p:sp>
      <p:sp>
        <p:nvSpPr>
          <p:cNvPr id="21" name="Freeform 21"/>
          <p:cNvSpPr/>
          <p:nvPr/>
        </p:nvSpPr>
        <p:spPr>
          <a:xfrm>
            <a:off x="11080212" y="1331139"/>
            <a:ext cx="762816" cy="762816"/>
          </a:xfrm>
          <a:custGeom>
            <a:avLst/>
            <a:gdLst/>
            <a:ahLst/>
            <a:cxnLst/>
            <a:rect l="l" t="t" r="r" b="b"/>
            <a:pathLst>
              <a:path w="762816" h="762816">
                <a:moveTo>
                  <a:pt x="0" y="0"/>
                </a:moveTo>
                <a:lnTo>
                  <a:pt x="762815" y="0"/>
                </a:lnTo>
                <a:lnTo>
                  <a:pt x="762815" y="762816"/>
                </a:lnTo>
                <a:lnTo>
                  <a:pt x="0" y="762816"/>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US"/>
          </a:p>
        </p:txBody>
      </p:sp>
      <p:sp>
        <p:nvSpPr>
          <p:cNvPr id="22" name="Freeform 22"/>
          <p:cNvSpPr/>
          <p:nvPr/>
        </p:nvSpPr>
        <p:spPr>
          <a:xfrm>
            <a:off x="4977516" y="4970440"/>
            <a:ext cx="600957" cy="600957"/>
          </a:xfrm>
          <a:custGeom>
            <a:avLst/>
            <a:gdLst/>
            <a:ahLst/>
            <a:cxnLst/>
            <a:rect l="l" t="t" r="r" b="b"/>
            <a:pathLst>
              <a:path w="600957" h="600957">
                <a:moveTo>
                  <a:pt x="0" y="0"/>
                </a:moveTo>
                <a:lnTo>
                  <a:pt x="600957" y="0"/>
                </a:lnTo>
                <a:lnTo>
                  <a:pt x="600957" y="600957"/>
                </a:lnTo>
                <a:lnTo>
                  <a:pt x="0" y="600957"/>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US"/>
          </a:p>
        </p:txBody>
      </p:sp>
      <p:sp>
        <p:nvSpPr>
          <p:cNvPr id="23" name="Freeform 23"/>
          <p:cNvSpPr/>
          <p:nvPr/>
        </p:nvSpPr>
        <p:spPr>
          <a:xfrm>
            <a:off x="7290613" y="4765357"/>
            <a:ext cx="3848668" cy="3329098"/>
          </a:xfrm>
          <a:custGeom>
            <a:avLst/>
            <a:gdLst/>
            <a:ahLst/>
            <a:cxnLst/>
            <a:rect l="l" t="t" r="r" b="b"/>
            <a:pathLst>
              <a:path w="3848668" h="3329098">
                <a:moveTo>
                  <a:pt x="0" y="0"/>
                </a:moveTo>
                <a:lnTo>
                  <a:pt x="3848668" y="0"/>
                </a:lnTo>
                <a:lnTo>
                  <a:pt x="3848668" y="3329098"/>
                </a:lnTo>
                <a:lnTo>
                  <a:pt x="0" y="3329098"/>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en-US"/>
          </a:p>
        </p:txBody>
      </p:sp>
      <p:sp>
        <p:nvSpPr>
          <p:cNvPr id="24" name="Freeform 24"/>
          <p:cNvSpPr/>
          <p:nvPr/>
        </p:nvSpPr>
        <p:spPr>
          <a:xfrm>
            <a:off x="-271492" y="9551042"/>
            <a:ext cx="1374818" cy="1000180"/>
          </a:xfrm>
          <a:custGeom>
            <a:avLst/>
            <a:gdLst/>
            <a:ahLst/>
            <a:cxnLst/>
            <a:rect l="l" t="t" r="r" b="b"/>
            <a:pathLst>
              <a:path w="1374818" h="1000180">
                <a:moveTo>
                  <a:pt x="0" y="0"/>
                </a:moveTo>
                <a:lnTo>
                  <a:pt x="1374818" y="0"/>
                </a:lnTo>
                <a:lnTo>
                  <a:pt x="1374818" y="1000180"/>
                </a:lnTo>
                <a:lnTo>
                  <a:pt x="0" y="1000180"/>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en-US"/>
          </a:p>
        </p:txBody>
      </p:sp>
      <p:sp>
        <p:nvSpPr>
          <p:cNvPr id="25" name="Freeform 25"/>
          <p:cNvSpPr/>
          <p:nvPr/>
        </p:nvSpPr>
        <p:spPr>
          <a:xfrm rot="-6959729">
            <a:off x="17606998" y="-451906"/>
            <a:ext cx="1283418" cy="1743183"/>
          </a:xfrm>
          <a:custGeom>
            <a:avLst/>
            <a:gdLst/>
            <a:ahLst/>
            <a:cxnLst/>
            <a:rect l="l" t="t" r="r" b="b"/>
            <a:pathLst>
              <a:path w="1283418" h="1743183">
                <a:moveTo>
                  <a:pt x="0" y="0"/>
                </a:moveTo>
                <a:lnTo>
                  <a:pt x="1283419" y="0"/>
                </a:lnTo>
                <a:lnTo>
                  <a:pt x="1283419" y="1743183"/>
                </a:lnTo>
                <a:lnTo>
                  <a:pt x="0" y="1743183"/>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txBody>
          <a:bodyPr/>
          <a:lstStyle/>
          <a:p>
            <a:endParaRPr lang="en-US"/>
          </a:p>
        </p:txBody>
      </p:sp>
      <p:sp>
        <p:nvSpPr>
          <p:cNvPr id="26" name="Freeform 26"/>
          <p:cNvSpPr/>
          <p:nvPr/>
        </p:nvSpPr>
        <p:spPr>
          <a:xfrm>
            <a:off x="-372621" y="-539120"/>
            <a:ext cx="1283418" cy="1743183"/>
          </a:xfrm>
          <a:custGeom>
            <a:avLst/>
            <a:gdLst/>
            <a:ahLst/>
            <a:cxnLst/>
            <a:rect l="l" t="t" r="r" b="b"/>
            <a:pathLst>
              <a:path w="1283418" h="1743183">
                <a:moveTo>
                  <a:pt x="0" y="0"/>
                </a:moveTo>
                <a:lnTo>
                  <a:pt x="1283418" y="0"/>
                </a:lnTo>
                <a:lnTo>
                  <a:pt x="1283418" y="1743183"/>
                </a:lnTo>
                <a:lnTo>
                  <a:pt x="0" y="1743183"/>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txBody>
          <a:bodyPr/>
          <a:lstStyle/>
          <a:p>
            <a:endParaRPr lang="en-US"/>
          </a:p>
        </p:txBody>
      </p:sp>
      <p:sp>
        <p:nvSpPr>
          <p:cNvPr id="27" name="Freeform 27"/>
          <p:cNvSpPr/>
          <p:nvPr/>
        </p:nvSpPr>
        <p:spPr>
          <a:xfrm>
            <a:off x="17484768" y="9415409"/>
            <a:ext cx="1283418" cy="1743183"/>
          </a:xfrm>
          <a:custGeom>
            <a:avLst/>
            <a:gdLst/>
            <a:ahLst/>
            <a:cxnLst/>
            <a:rect l="l" t="t" r="r" b="b"/>
            <a:pathLst>
              <a:path w="1283418" h="1743183">
                <a:moveTo>
                  <a:pt x="0" y="0"/>
                </a:moveTo>
                <a:lnTo>
                  <a:pt x="1283419" y="0"/>
                </a:lnTo>
                <a:lnTo>
                  <a:pt x="1283419" y="1743182"/>
                </a:lnTo>
                <a:lnTo>
                  <a:pt x="0" y="1743182"/>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txBody>
          <a:bodyPr/>
          <a:lstStyle/>
          <a:p>
            <a:endParaRPr lang="en-US"/>
          </a:p>
        </p:txBody>
      </p:sp>
      <p:sp>
        <p:nvSpPr>
          <p:cNvPr id="28" name="TextBox 28"/>
          <p:cNvSpPr txBox="1"/>
          <p:nvPr/>
        </p:nvSpPr>
        <p:spPr>
          <a:xfrm>
            <a:off x="6826381" y="2726373"/>
            <a:ext cx="4635239" cy="1692899"/>
          </a:xfrm>
          <a:prstGeom prst="rect">
            <a:avLst/>
          </a:prstGeom>
        </p:spPr>
        <p:txBody>
          <a:bodyPr lIns="0" tIns="0" rIns="0" bIns="0" rtlCol="0" anchor="t">
            <a:spAutoFit/>
          </a:bodyPr>
          <a:lstStyle/>
          <a:p>
            <a:pPr algn="ctr">
              <a:lnSpc>
                <a:spcPts val="4480"/>
              </a:lnSpc>
            </a:pPr>
            <a:r>
              <a:rPr lang="en-US" sz="3200" dirty="0">
                <a:solidFill>
                  <a:srgbClr val="3C4C59"/>
                </a:solidFill>
                <a:latin typeface="Open Sans Bold"/>
                <a:ea typeface="Open Sans Bold"/>
                <a:cs typeface="Open Sans Bold"/>
                <a:sym typeface="Open Sans Bold"/>
              </a:rPr>
              <a:t>Maximizing Instagram Engagement: Key Insights</a:t>
            </a:r>
          </a:p>
        </p:txBody>
      </p:sp>
      <p:sp>
        <p:nvSpPr>
          <p:cNvPr id="29" name="TextBox 29"/>
          <p:cNvSpPr txBox="1"/>
          <p:nvPr/>
        </p:nvSpPr>
        <p:spPr>
          <a:xfrm>
            <a:off x="2607518" y="897833"/>
            <a:ext cx="2970955" cy="335541"/>
          </a:xfrm>
          <a:prstGeom prst="rect">
            <a:avLst/>
          </a:prstGeom>
        </p:spPr>
        <p:txBody>
          <a:bodyPr lIns="0" tIns="0" rIns="0" bIns="0" rtlCol="0" anchor="t">
            <a:spAutoFit/>
          </a:bodyPr>
          <a:lstStyle/>
          <a:p>
            <a:pPr algn="l">
              <a:lnSpc>
                <a:spcPts val="2800"/>
              </a:lnSpc>
            </a:pPr>
            <a:r>
              <a:rPr lang="en-US" sz="2000" dirty="0">
                <a:solidFill>
                  <a:srgbClr val="3C4C59"/>
                </a:solidFill>
                <a:latin typeface="Open Sans Bold"/>
                <a:ea typeface="Open Sans Bold"/>
                <a:cs typeface="Open Sans Bold"/>
                <a:sym typeface="Open Sans Bold"/>
              </a:rPr>
              <a:t>Best Time to Post</a:t>
            </a:r>
          </a:p>
        </p:txBody>
      </p:sp>
      <p:sp>
        <p:nvSpPr>
          <p:cNvPr id="30" name="TextBox 30"/>
          <p:cNvSpPr txBox="1"/>
          <p:nvPr/>
        </p:nvSpPr>
        <p:spPr>
          <a:xfrm>
            <a:off x="12710568" y="897833"/>
            <a:ext cx="2970955" cy="335541"/>
          </a:xfrm>
          <a:prstGeom prst="rect">
            <a:avLst/>
          </a:prstGeom>
        </p:spPr>
        <p:txBody>
          <a:bodyPr lIns="0" tIns="0" rIns="0" bIns="0" rtlCol="0" anchor="t">
            <a:spAutoFit/>
          </a:bodyPr>
          <a:lstStyle/>
          <a:p>
            <a:pPr algn="r">
              <a:lnSpc>
                <a:spcPts val="2800"/>
              </a:lnSpc>
            </a:pPr>
            <a:r>
              <a:rPr lang="en-US" sz="2000" dirty="0">
                <a:latin typeface="Open Sans Bold" panose="020B0806030504020204" charset="0"/>
                <a:ea typeface="Open Sans Bold" panose="020B0806030504020204" charset="0"/>
                <a:cs typeface="Open Sans Bold" panose="020B0806030504020204" charset="0"/>
              </a:rPr>
              <a:t>Hashtags</a:t>
            </a:r>
            <a:endParaRPr lang="en-US" sz="2000" dirty="0">
              <a:solidFill>
                <a:srgbClr val="3C4C59"/>
              </a:solidFill>
              <a:latin typeface="Open Sans Bold" panose="020B0806030504020204" charset="0"/>
              <a:ea typeface="Open Sans Bold" panose="020B0806030504020204" charset="0"/>
              <a:cs typeface="Open Sans Bold" panose="020B0806030504020204" charset="0"/>
              <a:sym typeface="Open Sans Bold"/>
            </a:endParaRPr>
          </a:p>
        </p:txBody>
      </p:sp>
      <p:sp>
        <p:nvSpPr>
          <p:cNvPr id="31" name="TextBox 31"/>
          <p:cNvSpPr txBox="1"/>
          <p:nvPr/>
        </p:nvSpPr>
        <p:spPr>
          <a:xfrm>
            <a:off x="13191087" y="2673772"/>
            <a:ext cx="3537069" cy="335541"/>
          </a:xfrm>
          <a:prstGeom prst="rect">
            <a:avLst/>
          </a:prstGeom>
        </p:spPr>
        <p:txBody>
          <a:bodyPr lIns="0" tIns="0" rIns="0" bIns="0" rtlCol="0" anchor="t">
            <a:spAutoFit/>
          </a:bodyPr>
          <a:lstStyle/>
          <a:p>
            <a:pPr algn="r">
              <a:lnSpc>
                <a:spcPts val="2800"/>
              </a:lnSpc>
            </a:pPr>
            <a:r>
              <a:rPr lang="en-US" sz="2000" dirty="0">
                <a:latin typeface="Open Sans Bold" panose="020B0806030504020204" charset="0"/>
                <a:ea typeface="Open Sans Bold" panose="020B0806030504020204" charset="0"/>
                <a:cs typeface="Open Sans Bold" panose="020B0806030504020204" charset="0"/>
              </a:rPr>
              <a:t>Tagged Users</a:t>
            </a:r>
            <a:endParaRPr lang="en-US" sz="2000" dirty="0">
              <a:solidFill>
                <a:srgbClr val="3C4C59"/>
              </a:solidFill>
              <a:latin typeface="Open Sans Bold" panose="020B0806030504020204" charset="0"/>
              <a:ea typeface="Open Sans Bold" panose="020B0806030504020204" charset="0"/>
              <a:cs typeface="Open Sans Bold" panose="020B0806030504020204" charset="0"/>
              <a:sym typeface="Open Sans Bold"/>
            </a:endParaRPr>
          </a:p>
        </p:txBody>
      </p:sp>
      <p:sp>
        <p:nvSpPr>
          <p:cNvPr id="32" name="TextBox 32"/>
          <p:cNvSpPr txBox="1"/>
          <p:nvPr/>
        </p:nvSpPr>
        <p:spPr>
          <a:xfrm>
            <a:off x="1886259" y="907358"/>
            <a:ext cx="530759" cy="396240"/>
          </a:xfrm>
          <a:prstGeom prst="rect">
            <a:avLst/>
          </a:prstGeom>
        </p:spPr>
        <p:txBody>
          <a:bodyPr lIns="0" tIns="0" rIns="0" bIns="0" rtlCol="0" anchor="t">
            <a:spAutoFit/>
          </a:bodyPr>
          <a:lstStyle/>
          <a:p>
            <a:pPr algn="r">
              <a:lnSpc>
                <a:spcPts val="3359"/>
              </a:lnSpc>
            </a:pPr>
            <a:r>
              <a:rPr lang="en-US" sz="2400">
                <a:solidFill>
                  <a:srgbClr val="3C4C59"/>
                </a:solidFill>
                <a:latin typeface="Open Sans Bold"/>
                <a:ea typeface="Open Sans Bold"/>
                <a:cs typeface="Open Sans Bold"/>
                <a:sym typeface="Open Sans Bold"/>
              </a:rPr>
              <a:t>01</a:t>
            </a:r>
          </a:p>
        </p:txBody>
      </p:sp>
      <p:sp>
        <p:nvSpPr>
          <p:cNvPr id="33" name="TextBox 33"/>
          <p:cNvSpPr txBox="1"/>
          <p:nvPr/>
        </p:nvSpPr>
        <p:spPr>
          <a:xfrm>
            <a:off x="15872024" y="907358"/>
            <a:ext cx="530759" cy="396240"/>
          </a:xfrm>
          <a:prstGeom prst="rect">
            <a:avLst/>
          </a:prstGeom>
        </p:spPr>
        <p:txBody>
          <a:bodyPr lIns="0" tIns="0" rIns="0" bIns="0" rtlCol="0" anchor="t">
            <a:spAutoFit/>
          </a:bodyPr>
          <a:lstStyle/>
          <a:p>
            <a:pPr algn="l">
              <a:lnSpc>
                <a:spcPts val="3359"/>
              </a:lnSpc>
            </a:pPr>
            <a:r>
              <a:rPr lang="en-US" sz="2400">
                <a:solidFill>
                  <a:srgbClr val="3C4C59"/>
                </a:solidFill>
                <a:latin typeface="Open Sans Bold"/>
                <a:ea typeface="Open Sans Bold"/>
                <a:cs typeface="Open Sans Bold"/>
                <a:sym typeface="Open Sans Bold"/>
              </a:rPr>
              <a:t>06</a:t>
            </a:r>
          </a:p>
        </p:txBody>
      </p:sp>
      <p:sp>
        <p:nvSpPr>
          <p:cNvPr id="34" name="TextBox 34"/>
          <p:cNvSpPr txBox="1"/>
          <p:nvPr/>
        </p:nvSpPr>
        <p:spPr>
          <a:xfrm>
            <a:off x="1886259" y="8019843"/>
            <a:ext cx="530759" cy="396240"/>
          </a:xfrm>
          <a:prstGeom prst="rect">
            <a:avLst/>
          </a:prstGeom>
        </p:spPr>
        <p:txBody>
          <a:bodyPr lIns="0" tIns="0" rIns="0" bIns="0" rtlCol="0" anchor="t">
            <a:spAutoFit/>
          </a:bodyPr>
          <a:lstStyle/>
          <a:p>
            <a:pPr algn="r">
              <a:lnSpc>
                <a:spcPts val="3359"/>
              </a:lnSpc>
            </a:pPr>
            <a:r>
              <a:rPr lang="en-US" sz="2400">
                <a:solidFill>
                  <a:srgbClr val="3C4C59"/>
                </a:solidFill>
                <a:latin typeface="Open Sans Bold"/>
                <a:ea typeface="Open Sans Bold"/>
                <a:cs typeface="Open Sans Bold"/>
                <a:sym typeface="Open Sans Bold"/>
              </a:rPr>
              <a:t>05</a:t>
            </a:r>
          </a:p>
        </p:txBody>
      </p:sp>
      <p:sp>
        <p:nvSpPr>
          <p:cNvPr id="35" name="TextBox 35"/>
          <p:cNvSpPr txBox="1"/>
          <p:nvPr/>
        </p:nvSpPr>
        <p:spPr>
          <a:xfrm>
            <a:off x="15872024" y="8019843"/>
            <a:ext cx="530759" cy="396240"/>
          </a:xfrm>
          <a:prstGeom prst="rect">
            <a:avLst/>
          </a:prstGeom>
        </p:spPr>
        <p:txBody>
          <a:bodyPr lIns="0" tIns="0" rIns="0" bIns="0" rtlCol="0" anchor="t">
            <a:spAutoFit/>
          </a:bodyPr>
          <a:lstStyle/>
          <a:p>
            <a:pPr algn="l">
              <a:lnSpc>
                <a:spcPts val="3359"/>
              </a:lnSpc>
            </a:pPr>
            <a:r>
              <a:rPr lang="en-US" sz="2400">
                <a:solidFill>
                  <a:srgbClr val="3C4C59"/>
                </a:solidFill>
                <a:latin typeface="Open Sans Bold"/>
                <a:ea typeface="Open Sans Bold"/>
                <a:cs typeface="Open Sans Bold"/>
                <a:sym typeface="Open Sans Bold"/>
              </a:rPr>
              <a:t>10</a:t>
            </a:r>
          </a:p>
        </p:txBody>
      </p:sp>
      <p:sp>
        <p:nvSpPr>
          <p:cNvPr id="36" name="TextBox 36"/>
          <p:cNvSpPr txBox="1"/>
          <p:nvPr/>
        </p:nvSpPr>
        <p:spPr>
          <a:xfrm>
            <a:off x="837947" y="2683297"/>
            <a:ext cx="530759" cy="396240"/>
          </a:xfrm>
          <a:prstGeom prst="rect">
            <a:avLst/>
          </a:prstGeom>
        </p:spPr>
        <p:txBody>
          <a:bodyPr lIns="0" tIns="0" rIns="0" bIns="0" rtlCol="0" anchor="t">
            <a:spAutoFit/>
          </a:bodyPr>
          <a:lstStyle/>
          <a:p>
            <a:pPr algn="r">
              <a:lnSpc>
                <a:spcPts val="3359"/>
              </a:lnSpc>
            </a:pPr>
            <a:r>
              <a:rPr lang="en-US" sz="2400">
                <a:solidFill>
                  <a:srgbClr val="3C4C59"/>
                </a:solidFill>
                <a:latin typeface="Open Sans Bold"/>
                <a:ea typeface="Open Sans Bold"/>
                <a:cs typeface="Open Sans Bold"/>
                <a:sym typeface="Open Sans Bold"/>
              </a:rPr>
              <a:t>02</a:t>
            </a:r>
          </a:p>
        </p:txBody>
      </p:sp>
      <p:sp>
        <p:nvSpPr>
          <p:cNvPr id="37" name="TextBox 37"/>
          <p:cNvSpPr txBox="1"/>
          <p:nvPr/>
        </p:nvSpPr>
        <p:spPr>
          <a:xfrm>
            <a:off x="16918655" y="2683297"/>
            <a:ext cx="530759" cy="396240"/>
          </a:xfrm>
          <a:prstGeom prst="rect">
            <a:avLst/>
          </a:prstGeom>
        </p:spPr>
        <p:txBody>
          <a:bodyPr lIns="0" tIns="0" rIns="0" bIns="0" rtlCol="0" anchor="t">
            <a:spAutoFit/>
          </a:bodyPr>
          <a:lstStyle/>
          <a:p>
            <a:pPr algn="l">
              <a:lnSpc>
                <a:spcPts val="3359"/>
              </a:lnSpc>
            </a:pPr>
            <a:r>
              <a:rPr lang="en-US" sz="2400">
                <a:solidFill>
                  <a:srgbClr val="3C4C59"/>
                </a:solidFill>
                <a:latin typeface="Open Sans Bold"/>
                <a:ea typeface="Open Sans Bold"/>
                <a:cs typeface="Open Sans Bold"/>
                <a:sym typeface="Open Sans Bold"/>
              </a:rPr>
              <a:t>07</a:t>
            </a:r>
          </a:p>
        </p:txBody>
      </p:sp>
      <p:sp>
        <p:nvSpPr>
          <p:cNvPr id="38" name="TextBox 38"/>
          <p:cNvSpPr txBox="1"/>
          <p:nvPr/>
        </p:nvSpPr>
        <p:spPr>
          <a:xfrm>
            <a:off x="837947" y="6240994"/>
            <a:ext cx="530759" cy="396240"/>
          </a:xfrm>
          <a:prstGeom prst="rect">
            <a:avLst/>
          </a:prstGeom>
        </p:spPr>
        <p:txBody>
          <a:bodyPr lIns="0" tIns="0" rIns="0" bIns="0" rtlCol="0" anchor="t">
            <a:spAutoFit/>
          </a:bodyPr>
          <a:lstStyle/>
          <a:p>
            <a:pPr algn="r">
              <a:lnSpc>
                <a:spcPts val="3359"/>
              </a:lnSpc>
            </a:pPr>
            <a:r>
              <a:rPr lang="en-US" sz="2400">
                <a:solidFill>
                  <a:srgbClr val="3C4C59"/>
                </a:solidFill>
                <a:latin typeface="Open Sans Bold"/>
                <a:ea typeface="Open Sans Bold"/>
                <a:cs typeface="Open Sans Bold"/>
                <a:sym typeface="Open Sans Bold"/>
              </a:rPr>
              <a:t>04</a:t>
            </a:r>
          </a:p>
        </p:txBody>
      </p:sp>
      <p:sp>
        <p:nvSpPr>
          <p:cNvPr id="39" name="TextBox 39"/>
          <p:cNvSpPr txBox="1"/>
          <p:nvPr/>
        </p:nvSpPr>
        <p:spPr>
          <a:xfrm>
            <a:off x="16918655" y="6240994"/>
            <a:ext cx="530759" cy="396240"/>
          </a:xfrm>
          <a:prstGeom prst="rect">
            <a:avLst/>
          </a:prstGeom>
        </p:spPr>
        <p:txBody>
          <a:bodyPr lIns="0" tIns="0" rIns="0" bIns="0" rtlCol="0" anchor="t">
            <a:spAutoFit/>
          </a:bodyPr>
          <a:lstStyle/>
          <a:p>
            <a:pPr algn="l">
              <a:lnSpc>
                <a:spcPts val="3359"/>
              </a:lnSpc>
            </a:pPr>
            <a:r>
              <a:rPr lang="en-US" sz="2400">
                <a:solidFill>
                  <a:srgbClr val="3C4C59"/>
                </a:solidFill>
                <a:latin typeface="Open Sans Bold"/>
                <a:ea typeface="Open Sans Bold"/>
                <a:cs typeface="Open Sans Bold"/>
                <a:sym typeface="Open Sans Bold"/>
              </a:rPr>
              <a:t>09</a:t>
            </a:r>
          </a:p>
        </p:txBody>
      </p:sp>
      <p:sp>
        <p:nvSpPr>
          <p:cNvPr id="40" name="TextBox 40"/>
          <p:cNvSpPr txBox="1"/>
          <p:nvPr/>
        </p:nvSpPr>
        <p:spPr>
          <a:xfrm>
            <a:off x="269088" y="4462145"/>
            <a:ext cx="530759" cy="396240"/>
          </a:xfrm>
          <a:prstGeom prst="rect">
            <a:avLst/>
          </a:prstGeom>
        </p:spPr>
        <p:txBody>
          <a:bodyPr lIns="0" tIns="0" rIns="0" bIns="0" rtlCol="0" anchor="t">
            <a:spAutoFit/>
          </a:bodyPr>
          <a:lstStyle/>
          <a:p>
            <a:pPr algn="r">
              <a:lnSpc>
                <a:spcPts val="3359"/>
              </a:lnSpc>
            </a:pPr>
            <a:r>
              <a:rPr lang="en-US" sz="2400">
                <a:solidFill>
                  <a:srgbClr val="3C4C59"/>
                </a:solidFill>
                <a:latin typeface="Open Sans Bold"/>
                <a:ea typeface="Open Sans Bold"/>
                <a:cs typeface="Open Sans Bold"/>
                <a:sym typeface="Open Sans Bold"/>
              </a:rPr>
              <a:t>03</a:t>
            </a:r>
          </a:p>
        </p:txBody>
      </p:sp>
      <p:sp>
        <p:nvSpPr>
          <p:cNvPr id="41" name="TextBox 41"/>
          <p:cNvSpPr txBox="1"/>
          <p:nvPr/>
        </p:nvSpPr>
        <p:spPr>
          <a:xfrm>
            <a:off x="17484768" y="4462145"/>
            <a:ext cx="530759" cy="396240"/>
          </a:xfrm>
          <a:prstGeom prst="rect">
            <a:avLst/>
          </a:prstGeom>
        </p:spPr>
        <p:txBody>
          <a:bodyPr lIns="0" tIns="0" rIns="0" bIns="0" rtlCol="0" anchor="t">
            <a:spAutoFit/>
          </a:bodyPr>
          <a:lstStyle/>
          <a:p>
            <a:pPr algn="l">
              <a:lnSpc>
                <a:spcPts val="3359"/>
              </a:lnSpc>
            </a:pPr>
            <a:r>
              <a:rPr lang="en-US" sz="2400">
                <a:solidFill>
                  <a:srgbClr val="3C4C59"/>
                </a:solidFill>
                <a:latin typeface="Open Sans Bold"/>
                <a:ea typeface="Open Sans Bold"/>
                <a:cs typeface="Open Sans Bold"/>
                <a:sym typeface="Open Sans Bold"/>
              </a:rPr>
              <a:t>08</a:t>
            </a:r>
          </a:p>
        </p:txBody>
      </p:sp>
      <p:sp>
        <p:nvSpPr>
          <p:cNvPr id="42" name="TextBox 42"/>
          <p:cNvSpPr txBox="1"/>
          <p:nvPr/>
        </p:nvSpPr>
        <p:spPr>
          <a:xfrm>
            <a:off x="1559206" y="2673772"/>
            <a:ext cx="2970955" cy="335541"/>
          </a:xfrm>
          <a:prstGeom prst="rect">
            <a:avLst/>
          </a:prstGeom>
        </p:spPr>
        <p:txBody>
          <a:bodyPr lIns="0" tIns="0" rIns="0" bIns="0" rtlCol="0" anchor="t">
            <a:spAutoFit/>
          </a:bodyPr>
          <a:lstStyle/>
          <a:p>
            <a:pPr algn="l">
              <a:lnSpc>
                <a:spcPts val="2800"/>
              </a:lnSpc>
            </a:pPr>
            <a:r>
              <a:rPr lang="en-US" sz="2000" dirty="0">
                <a:latin typeface="Open Sans Bold" panose="020B0806030504020204" charset="0"/>
                <a:ea typeface="Open Sans Bold" panose="020B0806030504020204" charset="0"/>
                <a:cs typeface="Open Sans Bold" panose="020B0806030504020204" charset="0"/>
              </a:rPr>
              <a:t>Day of the Week</a:t>
            </a:r>
            <a:endParaRPr lang="en-US" sz="2000" dirty="0">
              <a:solidFill>
                <a:srgbClr val="3C4C59"/>
              </a:solidFill>
              <a:latin typeface="Open Sans Bold" panose="020B0806030504020204" charset="0"/>
              <a:ea typeface="Open Sans Bold" panose="020B0806030504020204" charset="0"/>
              <a:cs typeface="Open Sans Bold" panose="020B0806030504020204" charset="0"/>
              <a:sym typeface="Open Sans Bold"/>
            </a:endParaRPr>
          </a:p>
        </p:txBody>
      </p:sp>
      <p:sp>
        <p:nvSpPr>
          <p:cNvPr id="43" name="TextBox 43"/>
          <p:cNvSpPr txBox="1"/>
          <p:nvPr/>
        </p:nvSpPr>
        <p:spPr>
          <a:xfrm>
            <a:off x="987706" y="4452620"/>
            <a:ext cx="2970955" cy="335541"/>
          </a:xfrm>
          <a:prstGeom prst="rect">
            <a:avLst/>
          </a:prstGeom>
        </p:spPr>
        <p:txBody>
          <a:bodyPr lIns="0" tIns="0" rIns="0" bIns="0" rtlCol="0" anchor="t">
            <a:spAutoFit/>
          </a:bodyPr>
          <a:lstStyle/>
          <a:p>
            <a:pPr algn="l">
              <a:lnSpc>
                <a:spcPts val="2800"/>
              </a:lnSpc>
            </a:pPr>
            <a:r>
              <a:rPr lang="en-US" sz="2000" dirty="0">
                <a:latin typeface="Open Sans Bold" panose="020B0806030504020204" charset="0"/>
                <a:ea typeface="Open Sans Bold" panose="020B0806030504020204" charset="0"/>
                <a:cs typeface="Open Sans Bold" panose="020B0806030504020204" charset="0"/>
              </a:rPr>
              <a:t>Optimal Post Type</a:t>
            </a:r>
            <a:endParaRPr lang="en-US" sz="2000" dirty="0">
              <a:solidFill>
                <a:srgbClr val="3C4C59"/>
              </a:solidFill>
              <a:latin typeface="Open Sans Bold" panose="020B0806030504020204" charset="0"/>
              <a:ea typeface="Open Sans Bold" panose="020B0806030504020204" charset="0"/>
              <a:cs typeface="Open Sans Bold" panose="020B0806030504020204" charset="0"/>
              <a:sym typeface="Open Sans Bold"/>
            </a:endParaRPr>
          </a:p>
        </p:txBody>
      </p:sp>
      <p:sp>
        <p:nvSpPr>
          <p:cNvPr id="44" name="TextBox 44"/>
          <p:cNvSpPr txBox="1"/>
          <p:nvPr/>
        </p:nvSpPr>
        <p:spPr>
          <a:xfrm>
            <a:off x="14706600" y="4452620"/>
            <a:ext cx="2587668" cy="335541"/>
          </a:xfrm>
          <a:prstGeom prst="rect">
            <a:avLst/>
          </a:prstGeom>
        </p:spPr>
        <p:txBody>
          <a:bodyPr wrap="square" lIns="0" tIns="0" rIns="0" bIns="0" rtlCol="0" anchor="t">
            <a:spAutoFit/>
          </a:bodyPr>
          <a:lstStyle/>
          <a:p>
            <a:pPr algn="r">
              <a:lnSpc>
                <a:spcPts val="2800"/>
              </a:lnSpc>
            </a:pPr>
            <a:r>
              <a:rPr lang="en-US" sz="2000" dirty="0">
                <a:latin typeface="Open Sans Bold" panose="020B0806030504020204" charset="0"/>
                <a:ea typeface="Open Sans Bold" panose="020B0806030504020204" charset="0"/>
                <a:cs typeface="Open Sans Bold" panose="020B0806030504020204" charset="0"/>
              </a:rPr>
              <a:t>Caption Sentiment</a:t>
            </a:r>
            <a:endParaRPr lang="en-US" sz="2000" dirty="0">
              <a:solidFill>
                <a:srgbClr val="3C4C59"/>
              </a:solidFill>
              <a:latin typeface="Open Sans Bold" panose="020B0806030504020204" charset="0"/>
              <a:ea typeface="Open Sans Bold" panose="020B0806030504020204" charset="0"/>
              <a:cs typeface="Open Sans Bold" panose="020B0806030504020204" charset="0"/>
              <a:sym typeface="Open Sans Bold"/>
            </a:endParaRPr>
          </a:p>
        </p:txBody>
      </p:sp>
      <p:sp>
        <p:nvSpPr>
          <p:cNvPr id="45" name="TextBox 45"/>
          <p:cNvSpPr txBox="1"/>
          <p:nvPr/>
        </p:nvSpPr>
        <p:spPr>
          <a:xfrm>
            <a:off x="2607518" y="1454943"/>
            <a:ext cx="2970955" cy="1271310"/>
          </a:xfrm>
          <a:prstGeom prst="rect">
            <a:avLst/>
          </a:prstGeom>
        </p:spPr>
        <p:txBody>
          <a:bodyPr lIns="0" tIns="0" rIns="0" bIns="0" rtlCol="0" anchor="t">
            <a:spAutoFit/>
          </a:bodyPr>
          <a:lstStyle/>
          <a:p>
            <a:pPr algn="l">
              <a:lnSpc>
                <a:spcPts val="1960"/>
              </a:lnSpc>
            </a:pPr>
            <a:r>
              <a:rPr lang="en-US" sz="1600" dirty="0">
                <a:latin typeface="Open Sans" panose="020B0606030504020204" pitchFamily="34" charset="0"/>
                <a:ea typeface="Open Sans" panose="020B0606030504020204" pitchFamily="34" charset="0"/>
                <a:cs typeface="Open Sans" panose="020B0606030504020204" pitchFamily="34" charset="0"/>
              </a:rPr>
              <a:t>Posts in the </a:t>
            </a:r>
            <a:r>
              <a:rPr lang="en-US" sz="1600" b="1" dirty="0">
                <a:latin typeface="Open Sans" panose="020B0606030504020204" pitchFamily="34" charset="0"/>
                <a:ea typeface="Open Sans" panose="020B0606030504020204" pitchFamily="34" charset="0"/>
                <a:cs typeface="Open Sans" panose="020B0606030504020204" pitchFamily="34" charset="0"/>
              </a:rPr>
              <a:t>evening</a:t>
            </a:r>
            <a:r>
              <a:rPr lang="en-US" sz="1600" dirty="0">
                <a:latin typeface="Open Sans" panose="020B0606030504020204" pitchFamily="34" charset="0"/>
                <a:ea typeface="Open Sans" panose="020B0606030504020204" pitchFamily="34" charset="0"/>
                <a:cs typeface="Open Sans" panose="020B0606030504020204" pitchFamily="34" charset="0"/>
              </a:rPr>
              <a:t> (for micro-influencers) and </a:t>
            </a:r>
            <a:r>
              <a:rPr lang="en-US" sz="1600" b="1" dirty="0">
                <a:latin typeface="Open Sans" panose="020B0606030504020204" pitchFamily="34" charset="0"/>
                <a:ea typeface="Open Sans" panose="020B0606030504020204" pitchFamily="34" charset="0"/>
                <a:cs typeface="Open Sans" panose="020B0606030504020204" pitchFamily="34" charset="0"/>
              </a:rPr>
              <a:t>afternoon</a:t>
            </a:r>
            <a:r>
              <a:rPr lang="en-US" sz="1600" dirty="0">
                <a:latin typeface="Open Sans" panose="020B0606030504020204" pitchFamily="34" charset="0"/>
                <a:ea typeface="Open Sans" panose="020B0606030504020204" pitchFamily="34" charset="0"/>
                <a:cs typeface="Open Sans" panose="020B0606030504020204" pitchFamily="34" charset="0"/>
              </a:rPr>
              <a:t> (for macro-influencers) see higher engagement.</a:t>
            </a:r>
            <a:endParaRPr lang="en-US" sz="1600" dirty="0">
              <a:solidFill>
                <a:srgbClr val="4F4F59"/>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46" name="TextBox 46"/>
          <p:cNvSpPr txBox="1"/>
          <p:nvPr/>
        </p:nvSpPr>
        <p:spPr>
          <a:xfrm>
            <a:off x="12710568" y="1454943"/>
            <a:ext cx="2970955" cy="751681"/>
          </a:xfrm>
          <a:prstGeom prst="rect">
            <a:avLst/>
          </a:prstGeom>
        </p:spPr>
        <p:txBody>
          <a:bodyPr lIns="0" tIns="0" rIns="0" bIns="0" rtlCol="0" anchor="t">
            <a:spAutoFit/>
          </a:bodyPr>
          <a:lstStyle/>
          <a:p>
            <a:pPr algn="r">
              <a:lnSpc>
                <a:spcPts val="1960"/>
              </a:lnSpc>
            </a:pPr>
            <a:r>
              <a:rPr lang="en-US" sz="1600" dirty="0">
                <a:latin typeface="Open Sans" panose="020B0606030504020204" pitchFamily="34" charset="0"/>
                <a:ea typeface="Open Sans" panose="020B0606030504020204" pitchFamily="34" charset="0"/>
                <a:cs typeface="Open Sans" panose="020B0606030504020204" pitchFamily="34" charset="0"/>
              </a:rPr>
              <a:t>Using an </a:t>
            </a:r>
            <a:r>
              <a:rPr lang="en-US" sz="1600" b="1" dirty="0">
                <a:latin typeface="Open Sans" panose="020B0606030504020204" pitchFamily="34" charset="0"/>
                <a:ea typeface="Open Sans" panose="020B0606030504020204" pitchFamily="34" charset="0"/>
                <a:cs typeface="Open Sans" panose="020B0606030504020204" pitchFamily="34" charset="0"/>
              </a:rPr>
              <a:t>optimal number of hashtags</a:t>
            </a:r>
            <a:r>
              <a:rPr lang="en-US" sz="1600" dirty="0">
                <a:latin typeface="Open Sans" panose="020B0606030504020204" pitchFamily="34" charset="0"/>
                <a:ea typeface="Open Sans" panose="020B0606030504020204" pitchFamily="34" charset="0"/>
                <a:cs typeface="Open Sans" panose="020B0606030504020204" pitchFamily="34" charset="0"/>
              </a:rPr>
              <a:t> increases visibility and engagement.</a:t>
            </a:r>
            <a:endParaRPr lang="en-US" sz="1600" dirty="0">
              <a:solidFill>
                <a:srgbClr val="4F4F59"/>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47" name="TextBox 47"/>
          <p:cNvSpPr txBox="1"/>
          <p:nvPr/>
        </p:nvSpPr>
        <p:spPr>
          <a:xfrm>
            <a:off x="13757200" y="3230882"/>
            <a:ext cx="2970955" cy="752450"/>
          </a:xfrm>
          <a:prstGeom prst="rect">
            <a:avLst/>
          </a:prstGeom>
        </p:spPr>
        <p:txBody>
          <a:bodyPr lIns="0" tIns="0" rIns="0" bIns="0" rtlCol="0" anchor="t">
            <a:spAutoFit/>
          </a:bodyPr>
          <a:lstStyle/>
          <a:p>
            <a:pPr algn="r">
              <a:lnSpc>
                <a:spcPts val="1960"/>
              </a:lnSpc>
            </a:pPr>
            <a:r>
              <a:rPr lang="en-US" sz="1400" dirty="0">
                <a:latin typeface="Open Sans" panose="020B0606030504020204" pitchFamily="34" charset="0"/>
                <a:ea typeface="Open Sans" panose="020B0606030504020204" pitchFamily="34" charset="0"/>
                <a:cs typeface="Open Sans" panose="020B0606030504020204" pitchFamily="34" charset="0"/>
              </a:rPr>
              <a:t>Posts with </a:t>
            </a:r>
            <a:r>
              <a:rPr lang="en-US" sz="1400" b="1" dirty="0">
                <a:latin typeface="Open Sans" panose="020B0606030504020204" pitchFamily="34" charset="0"/>
                <a:ea typeface="Open Sans" panose="020B0606030504020204" pitchFamily="34" charset="0"/>
                <a:cs typeface="Open Sans" panose="020B0606030504020204" pitchFamily="34" charset="0"/>
              </a:rPr>
              <a:t>tagged users</a:t>
            </a:r>
            <a:r>
              <a:rPr lang="en-US" sz="1400" dirty="0">
                <a:latin typeface="Open Sans" panose="020B0606030504020204" pitchFamily="34" charset="0"/>
                <a:ea typeface="Open Sans" panose="020B0606030504020204" pitchFamily="34" charset="0"/>
                <a:cs typeface="Open Sans" panose="020B0606030504020204" pitchFamily="34" charset="0"/>
              </a:rPr>
              <a:t> show reduced engagement, indicating a preference for organic content.</a:t>
            </a:r>
            <a:endParaRPr lang="en-US" sz="1400" dirty="0">
              <a:solidFill>
                <a:srgbClr val="4F4F59"/>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48" name="TextBox 48"/>
          <p:cNvSpPr txBox="1"/>
          <p:nvPr/>
        </p:nvSpPr>
        <p:spPr>
          <a:xfrm>
            <a:off x="1559206" y="3230882"/>
            <a:ext cx="2970955" cy="752450"/>
          </a:xfrm>
          <a:prstGeom prst="rect">
            <a:avLst/>
          </a:prstGeom>
        </p:spPr>
        <p:txBody>
          <a:bodyPr lIns="0" tIns="0" rIns="0" bIns="0" rtlCol="0" anchor="t">
            <a:spAutoFit/>
          </a:bodyPr>
          <a:lstStyle/>
          <a:p>
            <a:pPr algn="l">
              <a:lnSpc>
                <a:spcPts val="1960"/>
              </a:lnSpc>
            </a:pPr>
            <a:r>
              <a:rPr lang="en-US" sz="1600" dirty="0">
                <a:latin typeface="Open Sans" panose="020B0606030504020204" pitchFamily="34" charset="0"/>
                <a:ea typeface="Open Sans" panose="020B0606030504020204" pitchFamily="34" charset="0"/>
                <a:cs typeface="Open Sans" panose="020B0606030504020204" pitchFamily="34" charset="0"/>
              </a:rPr>
              <a:t>Posts made on </a:t>
            </a:r>
            <a:r>
              <a:rPr lang="en-US" sz="1600" b="1" dirty="0">
                <a:latin typeface="Open Sans" panose="020B0606030504020204" pitchFamily="34" charset="0"/>
                <a:ea typeface="Open Sans" panose="020B0606030504020204" pitchFamily="34" charset="0"/>
                <a:cs typeface="Open Sans" panose="020B0606030504020204" pitchFamily="34" charset="0"/>
              </a:rPr>
              <a:t>weekends</a:t>
            </a:r>
            <a:r>
              <a:rPr lang="en-US" sz="1600" dirty="0">
                <a:latin typeface="Open Sans" panose="020B0606030504020204" pitchFamily="34" charset="0"/>
                <a:ea typeface="Open Sans" panose="020B0606030504020204" pitchFamily="34" charset="0"/>
                <a:cs typeface="Open Sans" panose="020B0606030504020204" pitchFamily="34" charset="0"/>
              </a:rPr>
              <a:t> outperform weekday posts, particularly for comments.</a:t>
            </a:r>
            <a:endParaRPr lang="en-US" sz="1600" dirty="0">
              <a:solidFill>
                <a:srgbClr val="4F4F59"/>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49" name="TextBox 49"/>
          <p:cNvSpPr txBox="1"/>
          <p:nvPr/>
        </p:nvSpPr>
        <p:spPr>
          <a:xfrm>
            <a:off x="987706" y="5009730"/>
            <a:ext cx="2970955" cy="758349"/>
          </a:xfrm>
          <a:prstGeom prst="rect">
            <a:avLst/>
          </a:prstGeom>
        </p:spPr>
        <p:txBody>
          <a:bodyPr lIns="0" tIns="0" rIns="0" bIns="0" rtlCol="0" anchor="t">
            <a:spAutoFit/>
          </a:bodyPr>
          <a:lstStyle/>
          <a:p>
            <a:pPr algn="l">
              <a:lnSpc>
                <a:spcPts val="1960"/>
              </a:lnSpc>
            </a:pPr>
            <a:r>
              <a:rPr lang="en-US" sz="1600" b="1" dirty="0">
                <a:latin typeface="Open Sans" panose="020B0606030504020204" pitchFamily="34" charset="0"/>
                <a:ea typeface="Open Sans" panose="020B0606030504020204" pitchFamily="34" charset="0"/>
                <a:cs typeface="Open Sans" panose="020B0606030504020204" pitchFamily="34" charset="0"/>
              </a:rPr>
              <a:t>Photos</a:t>
            </a:r>
            <a:r>
              <a:rPr lang="en-US" sz="1600" dirty="0">
                <a:latin typeface="Open Sans" panose="020B0606030504020204" pitchFamily="34" charset="0"/>
                <a:ea typeface="Open Sans" panose="020B0606030504020204" pitchFamily="34" charset="0"/>
                <a:cs typeface="Open Sans" panose="020B0606030504020204" pitchFamily="34" charset="0"/>
              </a:rPr>
              <a:t> generate more likes and comments compared to videos.</a:t>
            </a:r>
            <a:endParaRPr lang="en-US" sz="1600" dirty="0">
              <a:solidFill>
                <a:srgbClr val="4F4F59"/>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50" name="TextBox 50"/>
          <p:cNvSpPr txBox="1"/>
          <p:nvPr/>
        </p:nvSpPr>
        <p:spPr>
          <a:xfrm>
            <a:off x="14323313" y="5009730"/>
            <a:ext cx="2970955" cy="1008161"/>
          </a:xfrm>
          <a:prstGeom prst="rect">
            <a:avLst/>
          </a:prstGeom>
        </p:spPr>
        <p:txBody>
          <a:bodyPr lIns="0" tIns="0" rIns="0" bIns="0" rtlCol="0" anchor="t">
            <a:spAutoFit/>
          </a:bodyPr>
          <a:lstStyle/>
          <a:p>
            <a:pPr algn="r">
              <a:lnSpc>
                <a:spcPts val="1960"/>
              </a:lnSpc>
            </a:pPr>
            <a:r>
              <a:rPr lang="en-US" sz="1400" b="1" dirty="0">
                <a:latin typeface="Open Sans" panose="020B0606030504020204" pitchFamily="34" charset="0"/>
                <a:ea typeface="Open Sans" panose="020B0606030504020204" pitchFamily="34" charset="0"/>
                <a:cs typeface="Open Sans" panose="020B0606030504020204" pitchFamily="34" charset="0"/>
              </a:rPr>
              <a:t>Positive sentiment</a:t>
            </a:r>
            <a:r>
              <a:rPr lang="en-US" sz="1400" dirty="0">
                <a:latin typeface="Open Sans" panose="020B0606030504020204" pitchFamily="34" charset="0"/>
                <a:ea typeface="Open Sans" panose="020B0606030504020204" pitchFamily="34" charset="0"/>
                <a:cs typeface="Open Sans" panose="020B0606030504020204" pitchFamily="34" charset="0"/>
              </a:rPr>
              <a:t> in captions correlates with increased likes, while simpler text garners more comments.</a:t>
            </a:r>
            <a:endParaRPr lang="en-US" sz="1400" dirty="0">
              <a:solidFill>
                <a:srgbClr val="4F4F59"/>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51" name="TextBox 51"/>
          <p:cNvSpPr txBox="1"/>
          <p:nvPr/>
        </p:nvSpPr>
        <p:spPr>
          <a:xfrm>
            <a:off x="1559206" y="6231469"/>
            <a:ext cx="2970955" cy="335541"/>
          </a:xfrm>
          <a:prstGeom prst="rect">
            <a:avLst/>
          </a:prstGeom>
        </p:spPr>
        <p:txBody>
          <a:bodyPr lIns="0" tIns="0" rIns="0" bIns="0" rtlCol="0" anchor="t">
            <a:spAutoFit/>
          </a:bodyPr>
          <a:lstStyle/>
          <a:p>
            <a:pPr algn="l">
              <a:lnSpc>
                <a:spcPts val="2800"/>
              </a:lnSpc>
            </a:pPr>
            <a:r>
              <a:rPr lang="en-US" sz="2000" dirty="0">
                <a:latin typeface="Open Sans Bold" panose="020B0806030504020204" charset="0"/>
                <a:ea typeface="Open Sans Bold" panose="020B0806030504020204" charset="0"/>
                <a:cs typeface="Open Sans Bold" panose="020B0806030504020204" charset="0"/>
              </a:rPr>
              <a:t>Engagement Ratio</a:t>
            </a:r>
            <a:endParaRPr lang="en-US" sz="2000" dirty="0">
              <a:solidFill>
                <a:srgbClr val="3C4C59"/>
              </a:solidFill>
              <a:latin typeface="Open Sans Bold" panose="020B0806030504020204" charset="0"/>
              <a:ea typeface="Open Sans Bold" panose="020B0806030504020204" charset="0"/>
              <a:cs typeface="Open Sans Bold" panose="020B0806030504020204" charset="0"/>
              <a:sym typeface="Open Sans Bold"/>
            </a:endParaRPr>
          </a:p>
        </p:txBody>
      </p:sp>
      <p:sp>
        <p:nvSpPr>
          <p:cNvPr id="52" name="TextBox 52"/>
          <p:cNvSpPr txBox="1"/>
          <p:nvPr/>
        </p:nvSpPr>
        <p:spPr>
          <a:xfrm>
            <a:off x="13130756" y="6231469"/>
            <a:ext cx="3597400" cy="335541"/>
          </a:xfrm>
          <a:prstGeom prst="rect">
            <a:avLst/>
          </a:prstGeom>
        </p:spPr>
        <p:txBody>
          <a:bodyPr lIns="0" tIns="0" rIns="0" bIns="0" rtlCol="0" anchor="t">
            <a:spAutoFit/>
          </a:bodyPr>
          <a:lstStyle/>
          <a:p>
            <a:pPr algn="r">
              <a:lnSpc>
                <a:spcPts val="2800"/>
              </a:lnSpc>
            </a:pPr>
            <a:r>
              <a:rPr lang="en-US" sz="2000" dirty="0">
                <a:latin typeface="Open Sans Bold" panose="020B0806030504020204" charset="0"/>
                <a:ea typeface="Open Sans Bold" panose="020B0806030504020204" charset="0"/>
                <a:cs typeface="Open Sans Bold" panose="020B0806030504020204" charset="0"/>
              </a:rPr>
              <a:t>Text Complexity</a:t>
            </a:r>
            <a:endParaRPr lang="en-US" sz="2000" dirty="0">
              <a:solidFill>
                <a:srgbClr val="3C4C59"/>
              </a:solidFill>
              <a:latin typeface="Open Sans Bold" panose="020B0806030504020204" charset="0"/>
              <a:ea typeface="Open Sans Bold" panose="020B0806030504020204" charset="0"/>
              <a:cs typeface="Open Sans Bold" panose="020B0806030504020204" charset="0"/>
              <a:sym typeface="Open Sans Bold"/>
            </a:endParaRPr>
          </a:p>
        </p:txBody>
      </p:sp>
      <p:sp>
        <p:nvSpPr>
          <p:cNvPr id="53" name="TextBox 53"/>
          <p:cNvSpPr txBox="1"/>
          <p:nvPr/>
        </p:nvSpPr>
        <p:spPr>
          <a:xfrm>
            <a:off x="1559206" y="6788579"/>
            <a:ext cx="2970955" cy="1014830"/>
          </a:xfrm>
          <a:prstGeom prst="rect">
            <a:avLst/>
          </a:prstGeom>
        </p:spPr>
        <p:txBody>
          <a:bodyPr lIns="0" tIns="0" rIns="0" bIns="0" rtlCol="0" anchor="t">
            <a:spAutoFit/>
          </a:bodyPr>
          <a:lstStyle/>
          <a:p>
            <a:pPr algn="l">
              <a:lnSpc>
                <a:spcPts val="1960"/>
              </a:lnSpc>
            </a:pPr>
            <a:r>
              <a:rPr lang="en-US" sz="1600" dirty="0">
                <a:latin typeface="Open Sans" panose="020B0606030504020204" pitchFamily="34" charset="0"/>
                <a:ea typeface="Open Sans" panose="020B0606030504020204" pitchFamily="34" charset="0"/>
                <a:cs typeface="Open Sans" panose="020B0606030504020204" pitchFamily="34" charset="0"/>
              </a:rPr>
              <a:t>A higher engagement ratio (followers-to-following) strongly predicts more likes and comments.</a:t>
            </a:r>
            <a:endParaRPr lang="en-US" sz="1600" dirty="0">
              <a:solidFill>
                <a:srgbClr val="4F4F59"/>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54" name="TextBox 54"/>
          <p:cNvSpPr txBox="1"/>
          <p:nvPr/>
        </p:nvSpPr>
        <p:spPr>
          <a:xfrm>
            <a:off x="13757200" y="6788579"/>
            <a:ext cx="2970955" cy="752450"/>
          </a:xfrm>
          <a:prstGeom prst="rect">
            <a:avLst/>
          </a:prstGeom>
        </p:spPr>
        <p:txBody>
          <a:bodyPr lIns="0" tIns="0" rIns="0" bIns="0" rtlCol="0" anchor="t">
            <a:spAutoFit/>
          </a:bodyPr>
          <a:lstStyle/>
          <a:p>
            <a:pPr algn="r">
              <a:lnSpc>
                <a:spcPts val="1960"/>
              </a:lnSpc>
            </a:pPr>
            <a:r>
              <a:rPr lang="en-US" sz="1400" dirty="0">
                <a:latin typeface="Open Sans" panose="020B0606030504020204" pitchFamily="34" charset="0"/>
                <a:ea typeface="Open Sans" panose="020B0606030504020204" pitchFamily="34" charset="0"/>
                <a:cs typeface="Open Sans" panose="020B0606030504020204" pitchFamily="34" charset="0"/>
              </a:rPr>
              <a:t>Posts with </a:t>
            </a:r>
            <a:r>
              <a:rPr lang="en-US" sz="1400" b="1" dirty="0">
                <a:latin typeface="Open Sans" panose="020B0606030504020204" pitchFamily="34" charset="0"/>
                <a:ea typeface="Open Sans" panose="020B0606030504020204" pitchFamily="34" charset="0"/>
                <a:cs typeface="Open Sans" panose="020B0606030504020204" pitchFamily="34" charset="0"/>
              </a:rPr>
              <a:t>less complex captions</a:t>
            </a:r>
            <a:r>
              <a:rPr lang="en-US" sz="1400" dirty="0">
                <a:latin typeface="Open Sans" panose="020B0606030504020204" pitchFamily="34" charset="0"/>
                <a:ea typeface="Open Sans" panose="020B0606030504020204" pitchFamily="34" charset="0"/>
                <a:cs typeface="Open Sans" panose="020B0606030504020204" pitchFamily="34" charset="0"/>
              </a:rPr>
              <a:t> attract more comments, making simplicity key to engagement.</a:t>
            </a:r>
            <a:endParaRPr lang="en-US" sz="1400" dirty="0">
              <a:solidFill>
                <a:srgbClr val="4F4F59"/>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55" name="TextBox 55"/>
          <p:cNvSpPr txBox="1"/>
          <p:nvPr/>
        </p:nvSpPr>
        <p:spPr>
          <a:xfrm>
            <a:off x="2607518" y="8010318"/>
            <a:ext cx="2970955" cy="335541"/>
          </a:xfrm>
          <a:prstGeom prst="rect">
            <a:avLst/>
          </a:prstGeom>
        </p:spPr>
        <p:txBody>
          <a:bodyPr lIns="0" tIns="0" rIns="0" bIns="0" rtlCol="0" anchor="t">
            <a:spAutoFit/>
          </a:bodyPr>
          <a:lstStyle/>
          <a:p>
            <a:pPr algn="l">
              <a:lnSpc>
                <a:spcPts val="2800"/>
              </a:lnSpc>
            </a:pPr>
            <a:r>
              <a:rPr lang="en-US" sz="2000" dirty="0">
                <a:latin typeface="Open Sans Bold" panose="020B0806030504020204" charset="0"/>
                <a:ea typeface="Open Sans Bold" panose="020B0806030504020204" charset="0"/>
                <a:cs typeface="Open Sans Bold" panose="020B0806030504020204" charset="0"/>
              </a:rPr>
              <a:t>Audience Size</a:t>
            </a:r>
            <a:endParaRPr lang="en-US" sz="2000" dirty="0">
              <a:solidFill>
                <a:srgbClr val="3C4C59"/>
              </a:solidFill>
              <a:latin typeface="Open Sans Bold" panose="020B0806030504020204" charset="0"/>
              <a:ea typeface="Open Sans Bold" panose="020B0806030504020204" charset="0"/>
              <a:cs typeface="Open Sans Bold" panose="020B0806030504020204" charset="0"/>
              <a:sym typeface="Open Sans Bold"/>
            </a:endParaRPr>
          </a:p>
        </p:txBody>
      </p:sp>
      <p:sp>
        <p:nvSpPr>
          <p:cNvPr id="56" name="TextBox 56"/>
          <p:cNvSpPr txBox="1"/>
          <p:nvPr/>
        </p:nvSpPr>
        <p:spPr>
          <a:xfrm>
            <a:off x="12332883" y="8010318"/>
            <a:ext cx="3348641" cy="335541"/>
          </a:xfrm>
          <a:prstGeom prst="rect">
            <a:avLst/>
          </a:prstGeom>
        </p:spPr>
        <p:txBody>
          <a:bodyPr lIns="0" tIns="0" rIns="0" bIns="0" rtlCol="0" anchor="t">
            <a:spAutoFit/>
          </a:bodyPr>
          <a:lstStyle/>
          <a:p>
            <a:pPr algn="r">
              <a:lnSpc>
                <a:spcPts val="2800"/>
              </a:lnSpc>
            </a:pPr>
            <a:r>
              <a:rPr lang="en-US" sz="2000" dirty="0">
                <a:latin typeface="Open Sans Bold" panose="020B0806030504020204" charset="0"/>
                <a:ea typeface="Open Sans Bold" panose="020B0806030504020204" charset="0"/>
                <a:cs typeface="Open Sans Bold" panose="020B0806030504020204" charset="0"/>
              </a:rPr>
              <a:t>Timing Strategies</a:t>
            </a:r>
            <a:endParaRPr lang="en-US" sz="2000" dirty="0">
              <a:solidFill>
                <a:srgbClr val="3C4C59"/>
              </a:solidFill>
              <a:latin typeface="Open Sans Bold" panose="020B0806030504020204" charset="0"/>
              <a:ea typeface="Open Sans Bold" panose="020B0806030504020204" charset="0"/>
              <a:cs typeface="Open Sans Bold" panose="020B0806030504020204" charset="0"/>
              <a:sym typeface="Open Sans Bold"/>
            </a:endParaRPr>
          </a:p>
        </p:txBody>
      </p:sp>
      <p:sp>
        <p:nvSpPr>
          <p:cNvPr id="57" name="TextBox 57"/>
          <p:cNvSpPr txBox="1"/>
          <p:nvPr/>
        </p:nvSpPr>
        <p:spPr>
          <a:xfrm>
            <a:off x="2607518" y="8567428"/>
            <a:ext cx="2970955" cy="752450"/>
          </a:xfrm>
          <a:prstGeom prst="rect">
            <a:avLst/>
          </a:prstGeom>
        </p:spPr>
        <p:txBody>
          <a:bodyPr lIns="0" tIns="0" rIns="0" bIns="0" rtlCol="0" anchor="t">
            <a:spAutoFit/>
          </a:bodyPr>
          <a:lstStyle/>
          <a:p>
            <a:pPr algn="l">
              <a:lnSpc>
                <a:spcPts val="1960"/>
              </a:lnSpc>
            </a:pPr>
            <a:r>
              <a:rPr lang="en-US" sz="1600" dirty="0">
                <a:latin typeface="Open Sans" panose="020B0606030504020204" pitchFamily="34" charset="0"/>
                <a:ea typeface="Open Sans" panose="020B0606030504020204" pitchFamily="34" charset="0"/>
                <a:cs typeface="Open Sans" panose="020B0606030504020204" pitchFamily="34" charset="0"/>
              </a:rPr>
              <a:t>Micro-influencers benefit more from engagement strategies than macro-influencers.</a:t>
            </a:r>
            <a:endParaRPr lang="en-US" sz="1600" dirty="0">
              <a:solidFill>
                <a:srgbClr val="4F4F59"/>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58" name="TextBox 58"/>
          <p:cNvSpPr txBox="1"/>
          <p:nvPr/>
        </p:nvSpPr>
        <p:spPr>
          <a:xfrm>
            <a:off x="12710568" y="8567428"/>
            <a:ext cx="2970955" cy="1008161"/>
          </a:xfrm>
          <a:prstGeom prst="rect">
            <a:avLst/>
          </a:prstGeom>
        </p:spPr>
        <p:txBody>
          <a:bodyPr lIns="0" tIns="0" rIns="0" bIns="0" rtlCol="0" anchor="t">
            <a:spAutoFit/>
          </a:bodyPr>
          <a:lstStyle/>
          <a:p>
            <a:pPr algn="r">
              <a:lnSpc>
                <a:spcPts val="1960"/>
              </a:lnSpc>
            </a:pPr>
            <a:r>
              <a:rPr lang="en-US" sz="1400" dirty="0">
                <a:latin typeface="Open Sans" panose="020B0606030504020204" pitchFamily="34" charset="0"/>
                <a:ea typeface="Open Sans" panose="020B0606030504020204" pitchFamily="34" charset="0"/>
                <a:cs typeface="Open Sans" panose="020B0606030504020204" pitchFamily="34" charset="0"/>
              </a:rPr>
              <a:t>Tailored timing strategies based on the influencer’s audience type (micro vs. macro) enhance engagement metrics.</a:t>
            </a:r>
            <a:endParaRPr lang="en-US" sz="1400" dirty="0">
              <a:solidFill>
                <a:srgbClr val="4F4F59"/>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59" name="Freeform 59"/>
          <p:cNvSpPr/>
          <p:nvPr/>
        </p:nvSpPr>
        <p:spPr>
          <a:xfrm>
            <a:off x="17363517" y="267899"/>
            <a:ext cx="610232" cy="369953"/>
          </a:xfrm>
          <a:custGeom>
            <a:avLst/>
            <a:gdLst/>
            <a:ahLst/>
            <a:cxnLst/>
            <a:rect l="l" t="t" r="r" b="b"/>
            <a:pathLst>
              <a:path w="610232" h="369953">
                <a:moveTo>
                  <a:pt x="0" y="0"/>
                </a:moveTo>
                <a:lnTo>
                  <a:pt x="610232" y="0"/>
                </a:lnTo>
                <a:lnTo>
                  <a:pt x="610232" y="369953"/>
                </a:lnTo>
                <a:lnTo>
                  <a:pt x="0" y="369953"/>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txBody>
          <a:bodyPr/>
          <a:lstStyle/>
          <a:p>
            <a:endParaRPr lang="en-US"/>
          </a:p>
        </p:txBody>
      </p:sp>
      <p:sp>
        <p:nvSpPr>
          <p:cNvPr id="60" name="Freeform 60"/>
          <p:cNvSpPr/>
          <p:nvPr/>
        </p:nvSpPr>
        <p:spPr>
          <a:xfrm>
            <a:off x="418468" y="9617213"/>
            <a:ext cx="610232" cy="369953"/>
          </a:xfrm>
          <a:custGeom>
            <a:avLst/>
            <a:gdLst/>
            <a:ahLst/>
            <a:cxnLst/>
            <a:rect l="l" t="t" r="r" b="b"/>
            <a:pathLst>
              <a:path w="610232" h="369953">
                <a:moveTo>
                  <a:pt x="0" y="0"/>
                </a:moveTo>
                <a:lnTo>
                  <a:pt x="610232" y="0"/>
                </a:lnTo>
                <a:lnTo>
                  <a:pt x="610232" y="369953"/>
                </a:lnTo>
                <a:lnTo>
                  <a:pt x="0" y="369953"/>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294913" y="-2369132"/>
            <a:ext cx="4352438" cy="4114800"/>
          </a:xfrm>
          <a:custGeom>
            <a:avLst/>
            <a:gdLst/>
            <a:ahLst/>
            <a:cxnLst/>
            <a:rect l="l" t="t" r="r" b="b"/>
            <a:pathLst>
              <a:path w="4352438" h="4114800">
                <a:moveTo>
                  <a:pt x="0" y="0"/>
                </a:moveTo>
                <a:lnTo>
                  <a:pt x="4352438" y="0"/>
                </a:lnTo>
                <a:lnTo>
                  <a:pt x="435243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028700" y="1028700"/>
            <a:ext cx="394031" cy="566951"/>
          </a:xfrm>
          <a:custGeom>
            <a:avLst/>
            <a:gdLst/>
            <a:ahLst/>
            <a:cxnLst/>
            <a:rect l="l" t="t" r="r" b="b"/>
            <a:pathLst>
              <a:path w="394031" h="566951">
                <a:moveTo>
                  <a:pt x="0" y="0"/>
                </a:moveTo>
                <a:lnTo>
                  <a:pt x="394031" y="0"/>
                </a:lnTo>
                <a:lnTo>
                  <a:pt x="394031" y="566951"/>
                </a:lnTo>
                <a:lnTo>
                  <a:pt x="0" y="566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rot="-557672">
            <a:off x="5935690" y="-949226"/>
            <a:ext cx="17071958" cy="16139850"/>
          </a:xfrm>
          <a:custGeom>
            <a:avLst/>
            <a:gdLst/>
            <a:ahLst/>
            <a:cxnLst/>
            <a:rect l="l" t="t" r="r" b="b"/>
            <a:pathLst>
              <a:path w="17071958" h="16139850">
                <a:moveTo>
                  <a:pt x="0" y="0"/>
                </a:moveTo>
                <a:lnTo>
                  <a:pt x="17071958" y="0"/>
                </a:lnTo>
                <a:lnTo>
                  <a:pt x="17071958" y="16139850"/>
                </a:lnTo>
                <a:lnTo>
                  <a:pt x="0" y="16139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9214866" y="1028700"/>
            <a:ext cx="8044434" cy="8229600"/>
          </a:xfrm>
          <a:custGeom>
            <a:avLst/>
            <a:gdLst/>
            <a:ahLst/>
            <a:cxnLst/>
            <a:rect l="l" t="t" r="r" b="b"/>
            <a:pathLst>
              <a:path w="8044434" h="8229600">
                <a:moveTo>
                  <a:pt x="0" y="0"/>
                </a:moveTo>
                <a:lnTo>
                  <a:pt x="8044434" y="0"/>
                </a:lnTo>
                <a:lnTo>
                  <a:pt x="8044434" y="8229600"/>
                </a:lnTo>
                <a:lnTo>
                  <a:pt x="0" y="8229600"/>
                </a:lnTo>
                <a:lnTo>
                  <a:pt x="0" y="0"/>
                </a:lnTo>
                <a:close/>
              </a:path>
            </a:pathLst>
          </a:custGeom>
          <a:blipFill>
            <a:blip r:embed="rId7"/>
            <a:stretch>
              <a:fillRect/>
            </a:stretch>
          </a:blipFill>
        </p:spPr>
        <p:txBody>
          <a:bodyPr/>
          <a:lstStyle/>
          <a:p>
            <a:endParaRPr lang="en-US"/>
          </a:p>
        </p:txBody>
      </p:sp>
      <p:sp>
        <p:nvSpPr>
          <p:cNvPr id="6" name="Freeform 6"/>
          <p:cNvSpPr/>
          <p:nvPr/>
        </p:nvSpPr>
        <p:spPr>
          <a:xfrm rot="-1708731">
            <a:off x="10551230" y="1448974"/>
            <a:ext cx="842177" cy="683216"/>
          </a:xfrm>
          <a:custGeom>
            <a:avLst/>
            <a:gdLst/>
            <a:ahLst/>
            <a:cxnLst/>
            <a:rect l="l" t="t" r="r" b="b"/>
            <a:pathLst>
              <a:path w="842177" h="683216">
                <a:moveTo>
                  <a:pt x="0" y="0"/>
                </a:moveTo>
                <a:lnTo>
                  <a:pt x="842177" y="0"/>
                </a:lnTo>
                <a:lnTo>
                  <a:pt x="842177" y="683216"/>
                </a:lnTo>
                <a:lnTo>
                  <a:pt x="0" y="6832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1028700" y="2449963"/>
            <a:ext cx="7808404" cy="2438488"/>
          </a:xfrm>
          <a:prstGeom prst="rect">
            <a:avLst/>
          </a:prstGeom>
        </p:spPr>
        <p:txBody>
          <a:bodyPr lIns="0" tIns="0" rIns="0" bIns="0" rtlCol="0" anchor="t">
            <a:spAutoFit/>
          </a:bodyPr>
          <a:lstStyle/>
          <a:p>
            <a:pPr algn="l">
              <a:lnSpc>
                <a:spcPts val="9345"/>
              </a:lnSpc>
            </a:pPr>
            <a:r>
              <a:rPr lang="en-US" sz="9345" dirty="0">
                <a:solidFill>
                  <a:srgbClr val="000000"/>
                </a:solidFill>
                <a:latin typeface="DM Serif Display"/>
                <a:ea typeface="DM Serif Display"/>
                <a:cs typeface="DM Serif Display"/>
                <a:sym typeface="DM Serif Display"/>
              </a:rPr>
              <a:t>About My Project</a:t>
            </a:r>
          </a:p>
        </p:txBody>
      </p:sp>
      <p:sp>
        <p:nvSpPr>
          <p:cNvPr id="8" name="TextBox 8"/>
          <p:cNvSpPr txBox="1"/>
          <p:nvPr/>
        </p:nvSpPr>
        <p:spPr>
          <a:xfrm>
            <a:off x="1609895" y="1161388"/>
            <a:ext cx="3367455" cy="339675"/>
          </a:xfrm>
          <a:prstGeom prst="rect">
            <a:avLst/>
          </a:prstGeom>
        </p:spPr>
        <p:txBody>
          <a:bodyPr lIns="0" tIns="0" rIns="0" bIns="0" rtlCol="0" anchor="t">
            <a:spAutoFit/>
          </a:bodyPr>
          <a:lstStyle/>
          <a:p>
            <a:pPr algn="l">
              <a:lnSpc>
                <a:spcPts val="2500"/>
              </a:lnSpc>
            </a:pPr>
            <a:r>
              <a:rPr lang="en-US" sz="2500" dirty="0">
                <a:solidFill>
                  <a:srgbClr val="000000"/>
                </a:solidFill>
                <a:latin typeface="Garet"/>
                <a:ea typeface="Garet"/>
                <a:cs typeface="Garet"/>
                <a:sym typeface="Garet"/>
              </a:rPr>
              <a:t>Overview</a:t>
            </a:r>
          </a:p>
        </p:txBody>
      </p:sp>
      <p:sp>
        <p:nvSpPr>
          <p:cNvPr id="9" name="TextBox 9"/>
          <p:cNvSpPr txBox="1"/>
          <p:nvPr/>
        </p:nvSpPr>
        <p:spPr>
          <a:xfrm>
            <a:off x="609600" y="9639300"/>
            <a:ext cx="19126200" cy="315471"/>
          </a:xfrm>
          <a:prstGeom prst="rect">
            <a:avLst/>
          </a:prstGeom>
        </p:spPr>
        <p:txBody>
          <a:bodyPr wrap="square" lIns="0" tIns="0" rIns="0" bIns="0" rtlCol="0" anchor="t">
            <a:spAutoFit/>
          </a:bodyPr>
          <a:lstStyle/>
          <a:p>
            <a:pPr algn="l">
              <a:lnSpc>
                <a:spcPts val="2000"/>
              </a:lnSpc>
            </a:pPr>
            <a:r>
              <a:rPr lang="en-US" sz="3200" dirty="0"/>
              <a:t>Objective: To identify factors driving engagement (likes and comments) on Instagram posts using statistical models.</a:t>
            </a:r>
            <a:endParaRPr lang="en-US" sz="3200" dirty="0">
              <a:solidFill>
                <a:srgbClr val="000000"/>
              </a:solidFill>
              <a:latin typeface="Garet"/>
              <a:ea typeface="Garet"/>
              <a:cs typeface="Garet"/>
              <a:sym typeface="Garet"/>
            </a:endParaRPr>
          </a:p>
        </p:txBody>
      </p:sp>
      <p:sp>
        <p:nvSpPr>
          <p:cNvPr id="10" name="TextBox 10"/>
          <p:cNvSpPr txBox="1"/>
          <p:nvPr/>
        </p:nvSpPr>
        <p:spPr>
          <a:xfrm>
            <a:off x="1028700" y="5095875"/>
            <a:ext cx="8115300" cy="2893100"/>
          </a:xfrm>
          <a:prstGeom prst="rect">
            <a:avLst/>
          </a:prstGeom>
        </p:spPr>
        <p:txBody>
          <a:bodyPr lIns="0" tIns="0" rIns="0" bIns="0" rtlCol="0" anchor="t">
            <a:spAutoFit/>
          </a:bodyPr>
          <a:lstStyle/>
          <a:p>
            <a:pPr marL="342900" indent="-342900" algn="l">
              <a:lnSpc>
                <a:spcPts val="3201"/>
              </a:lnSpc>
              <a:buFont typeface="Arial" panose="020B0604020202020204" pitchFamily="34" charset="0"/>
              <a:buChar char="•"/>
            </a:pPr>
            <a:r>
              <a:rPr lang="en-US" sz="3200" dirty="0"/>
              <a:t>Instagram is a dominant platform for personal branding and marketing.  </a:t>
            </a:r>
          </a:p>
          <a:p>
            <a:pPr marL="342900" indent="-342900" algn="l">
              <a:lnSpc>
                <a:spcPts val="3201"/>
              </a:lnSpc>
              <a:buFont typeface="Arial" panose="020B0604020202020204" pitchFamily="34" charset="0"/>
              <a:buChar char="•"/>
            </a:pPr>
            <a:r>
              <a:rPr lang="en-US" sz="3200" dirty="0"/>
              <a:t>Engagement (likes and comments) is crucial for success on Instagram.</a:t>
            </a:r>
          </a:p>
          <a:p>
            <a:pPr marL="342900" indent="-342900" algn="l">
              <a:lnSpc>
                <a:spcPts val="3201"/>
              </a:lnSpc>
              <a:buFont typeface="Arial" panose="020B0604020202020204" pitchFamily="34" charset="0"/>
              <a:buChar char="•"/>
            </a:pPr>
            <a:r>
              <a:rPr lang="en-US" sz="3200" dirty="0"/>
              <a:t>Understanding the factors that drive engagement can help influencers and marketers optimize their content strategy. </a:t>
            </a:r>
            <a:endParaRPr lang="en-US" sz="3200" dirty="0">
              <a:solidFill>
                <a:srgbClr val="000000"/>
              </a:solidFill>
              <a:latin typeface="Garet"/>
              <a:ea typeface="Garet"/>
              <a:cs typeface="Garet"/>
              <a:sym typeface="Gare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916210" y="-266185"/>
            <a:ext cx="5659542" cy="10819370"/>
            <a:chOff x="0" y="0"/>
            <a:chExt cx="208368" cy="398337"/>
          </a:xfrm>
        </p:grpSpPr>
        <p:sp>
          <p:nvSpPr>
            <p:cNvPr id="3" name="Freeform 3"/>
            <p:cNvSpPr/>
            <p:nvPr/>
          </p:nvSpPr>
          <p:spPr>
            <a:xfrm>
              <a:off x="0" y="0"/>
              <a:ext cx="208368" cy="398337"/>
            </a:xfrm>
            <a:custGeom>
              <a:avLst/>
              <a:gdLst/>
              <a:ahLst/>
              <a:cxnLst/>
              <a:rect l="l" t="t" r="r" b="b"/>
              <a:pathLst>
                <a:path w="208368" h="398337">
                  <a:moveTo>
                    <a:pt x="0" y="0"/>
                  </a:moveTo>
                  <a:lnTo>
                    <a:pt x="208368" y="0"/>
                  </a:lnTo>
                  <a:lnTo>
                    <a:pt x="208368" y="398337"/>
                  </a:lnTo>
                  <a:lnTo>
                    <a:pt x="0" y="398337"/>
                  </a:lnTo>
                  <a:close/>
                </a:path>
              </a:pathLst>
            </a:custGeom>
            <a:solidFill>
              <a:srgbClr val="FFE49A"/>
            </a:solidFill>
            <a:ln cap="sq">
              <a:noFill/>
              <a:prstDash val="solid"/>
              <a:miter/>
            </a:ln>
          </p:spPr>
          <p:txBody>
            <a:bodyPr/>
            <a:lstStyle/>
            <a:p>
              <a:endParaRPr lang="en-US"/>
            </a:p>
          </p:txBody>
        </p:sp>
        <p:sp>
          <p:nvSpPr>
            <p:cNvPr id="4" name="TextBox 4"/>
            <p:cNvSpPr txBox="1"/>
            <p:nvPr/>
          </p:nvSpPr>
          <p:spPr>
            <a:xfrm>
              <a:off x="0" y="-28575"/>
              <a:ext cx="208368" cy="42691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511143" y="2228256"/>
            <a:ext cx="7748157" cy="5830488"/>
          </a:xfrm>
          <a:custGeom>
            <a:avLst/>
            <a:gdLst/>
            <a:ahLst/>
            <a:cxnLst/>
            <a:rect l="l" t="t" r="r" b="b"/>
            <a:pathLst>
              <a:path w="7748157" h="5830488">
                <a:moveTo>
                  <a:pt x="0" y="0"/>
                </a:moveTo>
                <a:lnTo>
                  <a:pt x="7748157" y="0"/>
                </a:lnTo>
                <a:lnTo>
                  <a:pt x="7748157" y="5830488"/>
                </a:lnTo>
                <a:lnTo>
                  <a:pt x="0" y="5830488"/>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1028700" y="3005769"/>
            <a:ext cx="9774711" cy="1237478"/>
          </a:xfrm>
          <a:prstGeom prst="rect">
            <a:avLst/>
          </a:prstGeom>
        </p:spPr>
        <p:txBody>
          <a:bodyPr lIns="0" tIns="0" rIns="0" bIns="0" rtlCol="0" anchor="t">
            <a:spAutoFit/>
          </a:bodyPr>
          <a:lstStyle/>
          <a:p>
            <a:pPr algn="l">
              <a:lnSpc>
                <a:spcPts val="9345"/>
              </a:lnSpc>
            </a:pPr>
            <a:r>
              <a:rPr lang="en-US" sz="9600" dirty="0"/>
              <a:t>My Approach</a:t>
            </a:r>
            <a:endParaRPr lang="en-US" sz="9345" dirty="0">
              <a:solidFill>
                <a:srgbClr val="000000"/>
              </a:solidFill>
              <a:latin typeface="DM Serif Display"/>
              <a:ea typeface="DM Serif Display"/>
              <a:cs typeface="DM Serif Display"/>
              <a:sym typeface="DM Serif Display"/>
            </a:endParaRPr>
          </a:p>
        </p:txBody>
      </p:sp>
      <p:sp>
        <p:nvSpPr>
          <p:cNvPr id="7" name="Freeform 7"/>
          <p:cNvSpPr/>
          <p:nvPr/>
        </p:nvSpPr>
        <p:spPr>
          <a:xfrm>
            <a:off x="1028700" y="1028700"/>
            <a:ext cx="394031" cy="566951"/>
          </a:xfrm>
          <a:custGeom>
            <a:avLst/>
            <a:gdLst/>
            <a:ahLst/>
            <a:cxnLst/>
            <a:rect l="l" t="t" r="r" b="b"/>
            <a:pathLst>
              <a:path w="394031" h="566951">
                <a:moveTo>
                  <a:pt x="0" y="0"/>
                </a:moveTo>
                <a:lnTo>
                  <a:pt x="394031" y="0"/>
                </a:lnTo>
                <a:lnTo>
                  <a:pt x="394031" y="566951"/>
                </a:lnTo>
                <a:lnTo>
                  <a:pt x="0" y="5669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609895" y="1161388"/>
            <a:ext cx="3367455" cy="348172"/>
          </a:xfrm>
          <a:prstGeom prst="rect">
            <a:avLst/>
          </a:prstGeom>
        </p:spPr>
        <p:txBody>
          <a:bodyPr lIns="0" tIns="0" rIns="0" bIns="0" rtlCol="0" anchor="t">
            <a:spAutoFit/>
          </a:bodyPr>
          <a:lstStyle/>
          <a:p>
            <a:pPr algn="l">
              <a:lnSpc>
                <a:spcPts val="2500"/>
              </a:lnSpc>
            </a:pPr>
            <a:r>
              <a:rPr lang="en-US" sz="2800" dirty="0"/>
              <a:t>Methodology</a:t>
            </a:r>
            <a:endParaRPr lang="en-US" sz="2500" dirty="0">
              <a:solidFill>
                <a:srgbClr val="000000"/>
              </a:solidFill>
              <a:latin typeface="Garet"/>
              <a:ea typeface="Garet"/>
              <a:cs typeface="Garet"/>
              <a:sym typeface="Garet"/>
            </a:endParaRPr>
          </a:p>
        </p:txBody>
      </p:sp>
      <p:sp>
        <p:nvSpPr>
          <p:cNvPr id="9" name="TextBox 9"/>
          <p:cNvSpPr txBox="1"/>
          <p:nvPr/>
        </p:nvSpPr>
        <p:spPr>
          <a:xfrm>
            <a:off x="1066800" y="9105900"/>
            <a:ext cx="11811000" cy="315471"/>
          </a:xfrm>
          <a:prstGeom prst="rect">
            <a:avLst/>
          </a:prstGeom>
        </p:spPr>
        <p:txBody>
          <a:bodyPr wrap="square" lIns="0" tIns="0" rIns="0" bIns="0" rtlCol="0" anchor="t">
            <a:spAutoFit/>
          </a:bodyPr>
          <a:lstStyle/>
          <a:p>
            <a:pPr algn="l">
              <a:lnSpc>
                <a:spcPts val="2000"/>
              </a:lnSpc>
            </a:pPr>
            <a:r>
              <a:rPr lang="en-US" sz="3200" dirty="0"/>
              <a:t>Key metrics: Likes, Comments, Post Type, Timing, Tags, Mentions, Text</a:t>
            </a:r>
            <a:endParaRPr lang="en-US" sz="3200" dirty="0">
              <a:solidFill>
                <a:srgbClr val="000000"/>
              </a:solidFill>
              <a:latin typeface="Garet"/>
              <a:ea typeface="Garet"/>
              <a:cs typeface="Garet"/>
              <a:sym typeface="Garet"/>
            </a:endParaRPr>
          </a:p>
        </p:txBody>
      </p:sp>
      <p:sp>
        <p:nvSpPr>
          <p:cNvPr id="10" name="TextBox 10"/>
          <p:cNvSpPr txBox="1"/>
          <p:nvPr/>
        </p:nvSpPr>
        <p:spPr>
          <a:xfrm>
            <a:off x="1028700" y="4470762"/>
            <a:ext cx="8115300" cy="4124206"/>
          </a:xfrm>
          <a:prstGeom prst="rect">
            <a:avLst/>
          </a:prstGeom>
        </p:spPr>
        <p:txBody>
          <a:bodyPr lIns="0" tIns="0" rIns="0" bIns="0" rtlCol="0" anchor="t">
            <a:spAutoFit/>
          </a:bodyPr>
          <a:lstStyle/>
          <a:p>
            <a:pPr marL="342900" indent="-342900" algn="l">
              <a:lnSpc>
                <a:spcPts val="3201"/>
              </a:lnSpc>
              <a:buFont typeface="Arial" panose="020B0604020202020204" pitchFamily="34" charset="0"/>
              <a:buChar char="•"/>
            </a:pPr>
            <a:r>
              <a:rPr lang="en-US" sz="3200" dirty="0"/>
              <a:t>Analyzed a dataset of 19,681 Instagram posts.   </a:t>
            </a:r>
          </a:p>
          <a:p>
            <a:pPr marL="342900" indent="-342900" algn="l">
              <a:lnSpc>
                <a:spcPts val="3201"/>
              </a:lnSpc>
              <a:buFont typeface="Arial" panose="020B0604020202020204" pitchFamily="34" charset="0"/>
              <a:buChar char="•"/>
            </a:pPr>
            <a:r>
              <a:rPr lang="en-US" sz="3200" dirty="0"/>
              <a:t>Dataset included various features such as the number of followers, following, hashtags, type of post, and timing of the post.</a:t>
            </a:r>
          </a:p>
          <a:p>
            <a:pPr marL="342900" indent="-342900" algn="l">
              <a:lnSpc>
                <a:spcPts val="3201"/>
              </a:lnSpc>
              <a:buFont typeface="Arial" panose="020B0604020202020204" pitchFamily="34" charset="0"/>
              <a:buChar char="•"/>
            </a:pPr>
            <a:r>
              <a:rPr lang="en-US" sz="3200" dirty="0"/>
              <a:t>Used linear regression models to predict the number of likes and comments based on these features.</a:t>
            </a:r>
          </a:p>
          <a:p>
            <a:pPr marL="342900" indent="-342900" algn="l">
              <a:lnSpc>
                <a:spcPts val="3201"/>
              </a:lnSpc>
              <a:buFont typeface="Arial" panose="020B0604020202020204" pitchFamily="34" charset="0"/>
              <a:buChar char="•"/>
            </a:pPr>
            <a:r>
              <a:rPr lang="en-US" sz="3200" dirty="0"/>
              <a:t>Created new variables, such as sentiment score, text complexity, and engagement ratio, to enhance the analysis.</a:t>
            </a:r>
            <a:endParaRPr lang="en-US" sz="3200" dirty="0">
              <a:solidFill>
                <a:srgbClr val="000000"/>
              </a:solidFill>
              <a:latin typeface="Garet"/>
              <a:ea typeface="Garet"/>
              <a:cs typeface="Garet"/>
              <a:sym typeface="Garet"/>
            </a:endParaRPr>
          </a:p>
        </p:txBody>
      </p:sp>
      <p:grpSp>
        <p:nvGrpSpPr>
          <p:cNvPr id="12" name="Group 12"/>
          <p:cNvGrpSpPr/>
          <p:nvPr/>
        </p:nvGrpSpPr>
        <p:grpSpPr>
          <a:xfrm>
            <a:off x="-305722" y="-167940"/>
            <a:ext cx="607099" cy="10622880"/>
            <a:chOff x="0" y="0"/>
            <a:chExt cx="48567" cy="849821"/>
          </a:xfrm>
        </p:grpSpPr>
        <p:sp>
          <p:nvSpPr>
            <p:cNvPr id="13" name="Freeform 13"/>
            <p:cNvSpPr/>
            <p:nvPr/>
          </p:nvSpPr>
          <p:spPr>
            <a:xfrm>
              <a:off x="0" y="0"/>
              <a:ext cx="48567" cy="849821"/>
            </a:xfrm>
            <a:custGeom>
              <a:avLst/>
              <a:gdLst/>
              <a:ahLst/>
              <a:cxnLst/>
              <a:rect l="l" t="t" r="r" b="b"/>
              <a:pathLst>
                <a:path w="48567" h="849821">
                  <a:moveTo>
                    <a:pt x="0" y="0"/>
                  </a:moveTo>
                  <a:lnTo>
                    <a:pt x="48567" y="0"/>
                  </a:lnTo>
                  <a:lnTo>
                    <a:pt x="48567" y="849821"/>
                  </a:lnTo>
                  <a:lnTo>
                    <a:pt x="0" y="849821"/>
                  </a:lnTo>
                  <a:close/>
                </a:path>
              </a:pathLst>
            </a:custGeom>
            <a:solidFill>
              <a:srgbClr val="FFE49A"/>
            </a:solidFill>
            <a:ln cap="sq">
              <a:noFill/>
              <a:prstDash val="solid"/>
              <a:miter/>
            </a:ln>
          </p:spPr>
          <p:txBody>
            <a:bodyPr/>
            <a:lstStyle/>
            <a:p>
              <a:endParaRPr lang="en-US"/>
            </a:p>
          </p:txBody>
        </p:sp>
        <p:sp>
          <p:nvSpPr>
            <p:cNvPr id="14" name="TextBox 14"/>
            <p:cNvSpPr txBox="1"/>
            <p:nvPr/>
          </p:nvSpPr>
          <p:spPr>
            <a:xfrm>
              <a:off x="0" y="-28575"/>
              <a:ext cx="48567" cy="878396"/>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1708731">
            <a:off x="11121558" y="1471628"/>
            <a:ext cx="842177" cy="683216"/>
          </a:xfrm>
          <a:custGeom>
            <a:avLst/>
            <a:gdLst/>
            <a:ahLst/>
            <a:cxnLst/>
            <a:rect l="l" t="t" r="r" b="b"/>
            <a:pathLst>
              <a:path w="842177" h="683216">
                <a:moveTo>
                  <a:pt x="0" y="0"/>
                </a:moveTo>
                <a:lnTo>
                  <a:pt x="842177" y="0"/>
                </a:lnTo>
                <a:lnTo>
                  <a:pt x="842177" y="683217"/>
                </a:lnTo>
                <a:lnTo>
                  <a:pt x="0" y="6832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rot="-2441347">
            <a:off x="9489042" y="6084463"/>
            <a:ext cx="880590" cy="1657222"/>
          </a:xfrm>
          <a:custGeom>
            <a:avLst/>
            <a:gdLst/>
            <a:ahLst/>
            <a:cxnLst/>
            <a:rect l="l" t="t" r="r" b="b"/>
            <a:pathLst>
              <a:path w="880590" h="1657222">
                <a:moveTo>
                  <a:pt x="0" y="0"/>
                </a:moveTo>
                <a:lnTo>
                  <a:pt x="880590" y="0"/>
                </a:lnTo>
                <a:lnTo>
                  <a:pt x="880590" y="1657222"/>
                </a:lnTo>
                <a:lnTo>
                  <a:pt x="0" y="16572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4913" y="-2346358"/>
            <a:ext cx="4352438" cy="4114800"/>
          </a:xfrm>
          <a:custGeom>
            <a:avLst/>
            <a:gdLst/>
            <a:ahLst/>
            <a:cxnLst/>
            <a:rect l="l" t="t" r="r" b="b"/>
            <a:pathLst>
              <a:path w="4352438" h="4114800">
                <a:moveTo>
                  <a:pt x="0" y="0"/>
                </a:moveTo>
                <a:lnTo>
                  <a:pt x="4352438" y="0"/>
                </a:lnTo>
                <a:lnTo>
                  <a:pt x="435243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028700" y="1028700"/>
            <a:ext cx="394031" cy="566951"/>
          </a:xfrm>
          <a:custGeom>
            <a:avLst/>
            <a:gdLst/>
            <a:ahLst/>
            <a:cxnLst/>
            <a:rect l="l" t="t" r="r" b="b"/>
            <a:pathLst>
              <a:path w="394031" h="566951">
                <a:moveTo>
                  <a:pt x="0" y="0"/>
                </a:moveTo>
                <a:lnTo>
                  <a:pt x="394031" y="0"/>
                </a:lnTo>
                <a:lnTo>
                  <a:pt x="394031" y="566951"/>
                </a:lnTo>
                <a:lnTo>
                  <a:pt x="0" y="566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346858" y="1584223"/>
            <a:ext cx="3048000" cy="6858000"/>
          </a:xfrm>
          <a:custGeom>
            <a:avLst/>
            <a:gdLst/>
            <a:ahLst/>
            <a:cxnLst/>
            <a:rect l="l" t="t" r="r" b="b"/>
            <a:pathLst>
              <a:path w="3898773" h="8229600">
                <a:moveTo>
                  <a:pt x="0" y="0"/>
                </a:moveTo>
                <a:lnTo>
                  <a:pt x="3898772" y="0"/>
                </a:lnTo>
                <a:lnTo>
                  <a:pt x="3898772" y="8229600"/>
                </a:lnTo>
                <a:lnTo>
                  <a:pt x="0" y="8229600"/>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2667000" y="2705100"/>
            <a:ext cx="8915400" cy="2954655"/>
          </a:xfrm>
          <a:prstGeom prst="rect">
            <a:avLst/>
          </a:prstGeom>
        </p:spPr>
        <p:txBody>
          <a:bodyPr wrap="square" lIns="0" tIns="0" rIns="0" bIns="0" rtlCol="0" anchor="t">
            <a:spAutoFit/>
          </a:bodyPr>
          <a:lstStyle/>
          <a:p>
            <a:r>
              <a:rPr lang="en-US" sz="3200" b="1" dirty="0"/>
              <a:t>Created Variables:</a:t>
            </a:r>
            <a:endParaRPr lang="en-US" sz="3200" dirty="0"/>
          </a:p>
          <a:p>
            <a:pPr marL="457200" indent="-457200">
              <a:buFont typeface="Arial" panose="020B0604020202020204" pitchFamily="34" charset="0"/>
              <a:buChar char="•"/>
            </a:pPr>
            <a:r>
              <a:rPr lang="en-US" sz="3200" b="1" dirty="0"/>
              <a:t>Engagement Ratio:</a:t>
            </a:r>
            <a:r>
              <a:rPr lang="en-US" sz="3200" dirty="0"/>
              <a:t> Likes + Comments / Followers.</a:t>
            </a:r>
          </a:p>
          <a:p>
            <a:pPr marL="457200" indent="-457200">
              <a:buFont typeface="Arial" panose="020B0604020202020204" pitchFamily="34" charset="0"/>
              <a:buChar char="•"/>
            </a:pPr>
            <a:r>
              <a:rPr lang="en-US" sz="3200" b="1" dirty="0"/>
              <a:t>Text Complexity:</a:t>
            </a:r>
            <a:r>
              <a:rPr lang="en-US" sz="3200" dirty="0"/>
              <a:t> Flesch-Kincaid readability score of post captions.</a:t>
            </a:r>
          </a:p>
          <a:p>
            <a:pPr marL="457200" indent="-457200">
              <a:buFont typeface="Arial" panose="020B0604020202020204" pitchFamily="34" charset="0"/>
              <a:buChar char="•"/>
            </a:pPr>
            <a:r>
              <a:rPr lang="en-US" sz="3200" b="1" dirty="0"/>
              <a:t>Sentiment Score:</a:t>
            </a:r>
            <a:r>
              <a:rPr lang="en-US" sz="3200" dirty="0"/>
              <a:t> Analyzed positive, neutral, or negative sentiment in post captions.</a:t>
            </a:r>
          </a:p>
        </p:txBody>
      </p:sp>
      <p:sp>
        <p:nvSpPr>
          <p:cNvPr id="9" name="TextBox 9"/>
          <p:cNvSpPr txBox="1"/>
          <p:nvPr/>
        </p:nvSpPr>
        <p:spPr>
          <a:xfrm>
            <a:off x="1447800" y="1161388"/>
            <a:ext cx="5562599" cy="348172"/>
          </a:xfrm>
          <a:prstGeom prst="rect">
            <a:avLst/>
          </a:prstGeom>
        </p:spPr>
        <p:txBody>
          <a:bodyPr wrap="square" lIns="0" tIns="0" rIns="0" bIns="0" rtlCol="0" anchor="t">
            <a:spAutoFit/>
          </a:bodyPr>
          <a:lstStyle/>
          <a:p>
            <a:pPr algn="l">
              <a:lnSpc>
                <a:spcPts val="2500"/>
              </a:lnSpc>
            </a:pPr>
            <a:r>
              <a:rPr lang="en-US" sz="2800" dirty="0"/>
              <a:t>Innovative Variables</a:t>
            </a:r>
            <a:endParaRPr lang="en-US" sz="2500" dirty="0">
              <a:solidFill>
                <a:srgbClr val="000000"/>
              </a:solidFill>
              <a:latin typeface="Garet"/>
              <a:ea typeface="Garet"/>
              <a:cs typeface="Garet"/>
              <a:sym typeface="Garet"/>
            </a:endParaRPr>
          </a:p>
        </p:txBody>
      </p:sp>
      <p:sp>
        <p:nvSpPr>
          <p:cNvPr id="10" name="Freeform 10"/>
          <p:cNvSpPr/>
          <p:nvPr/>
        </p:nvSpPr>
        <p:spPr>
          <a:xfrm flipV="1">
            <a:off x="-1294913" y="8516340"/>
            <a:ext cx="4352438" cy="4114800"/>
          </a:xfrm>
          <a:custGeom>
            <a:avLst/>
            <a:gdLst/>
            <a:ahLst/>
            <a:cxnLst/>
            <a:rect l="l" t="t" r="r" b="b"/>
            <a:pathLst>
              <a:path w="4352438" h="4114800">
                <a:moveTo>
                  <a:pt x="0" y="4114800"/>
                </a:moveTo>
                <a:lnTo>
                  <a:pt x="4352438" y="4114800"/>
                </a:lnTo>
                <a:lnTo>
                  <a:pt x="4352438"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TextBox 12"/>
          <p:cNvSpPr txBox="1"/>
          <p:nvPr/>
        </p:nvSpPr>
        <p:spPr>
          <a:xfrm>
            <a:off x="1371600" y="6057900"/>
            <a:ext cx="10515600" cy="3447098"/>
          </a:xfrm>
          <a:prstGeom prst="rect">
            <a:avLst/>
          </a:prstGeom>
        </p:spPr>
        <p:txBody>
          <a:bodyPr wrap="square" lIns="0" tIns="0" rIns="0" bIns="0" rtlCol="0" anchor="t">
            <a:spAutoFit/>
          </a:bodyPr>
          <a:lstStyle/>
          <a:p>
            <a:r>
              <a:rPr lang="en-US" sz="3200" b="1" dirty="0"/>
              <a:t>Findings:</a:t>
            </a:r>
            <a:endParaRPr lang="en-US" sz="3200" dirty="0"/>
          </a:p>
          <a:p>
            <a:pPr>
              <a:buFont typeface="Arial" panose="020B0604020202020204" pitchFamily="34" charset="0"/>
              <a:buChar char="•"/>
            </a:pPr>
            <a:r>
              <a:rPr lang="en-US" sz="3200" dirty="0"/>
              <a:t>Engagement Ratio had a significant positive effect on Likes and Comments for both Micro and Macro Influencers.</a:t>
            </a:r>
          </a:p>
          <a:p>
            <a:pPr>
              <a:buFont typeface="Arial" panose="020B0604020202020204" pitchFamily="34" charset="0"/>
              <a:buChar char="•"/>
            </a:pPr>
            <a:r>
              <a:rPr lang="en-US" sz="3200" dirty="0"/>
              <a:t>Sentiment Score positively influenced Comments for Micro Influencers.</a:t>
            </a:r>
          </a:p>
          <a:p>
            <a:pPr>
              <a:buFont typeface="Arial" panose="020B0604020202020204" pitchFamily="34" charset="0"/>
              <a:buChar char="•"/>
            </a:pPr>
            <a:r>
              <a:rPr lang="en-US" sz="3200" dirty="0"/>
              <a:t>Text Complexity had mixed effects, with higher complexity reducing engagement for Macro Influencers.</a:t>
            </a:r>
          </a:p>
        </p:txBody>
      </p:sp>
      <p:sp>
        <p:nvSpPr>
          <p:cNvPr id="15" name="Freeform 15"/>
          <p:cNvSpPr/>
          <p:nvPr/>
        </p:nvSpPr>
        <p:spPr>
          <a:xfrm flipH="1">
            <a:off x="15227984" y="-2346358"/>
            <a:ext cx="4352438" cy="4114800"/>
          </a:xfrm>
          <a:custGeom>
            <a:avLst/>
            <a:gdLst/>
            <a:ahLst/>
            <a:cxnLst/>
            <a:rect l="l" t="t" r="r" b="b"/>
            <a:pathLst>
              <a:path w="4352438" h="4114800">
                <a:moveTo>
                  <a:pt x="4352438" y="0"/>
                </a:moveTo>
                <a:lnTo>
                  <a:pt x="0" y="0"/>
                </a:lnTo>
                <a:lnTo>
                  <a:pt x="0" y="4114800"/>
                </a:lnTo>
                <a:lnTo>
                  <a:pt x="4352438" y="4114800"/>
                </a:lnTo>
                <a:lnTo>
                  <a:pt x="435243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Freeform 16"/>
          <p:cNvSpPr/>
          <p:nvPr/>
        </p:nvSpPr>
        <p:spPr>
          <a:xfrm flipH="1" flipV="1">
            <a:off x="15227984" y="8516340"/>
            <a:ext cx="4352438" cy="4114800"/>
          </a:xfrm>
          <a:custGeom>
            <a:avLst/>
            <a:gdLst/>
            <a:ahLst/>
            <a:cxnLst/>
            <a:rect l="l" t="t" r="r" b="b"/>
            <a:pathLst>
              <a:path w="4352438" h="4114800">
                <a:moveTo>
                  <a:pt x="4352438" y="4114800"/>
                </a:moveTo>
                <a:lnTo>
                  <a:pt x="0" y="4114800"/>
                </a:lnTo>
                <a:lnTo>
                  <a:pt x="0" y="0"/>
                </a:lnTo>
                <a:lnTo>
                  <a:pt x="4352438" y="0"/>
                </a:lnTo>
                <a:lnTo>
                  <a:pt x="4352438"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B546F-85BF-0541-62D4-472334CDC76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0EEF29C-14FA-CCA3-A3B4-64EEE9BEAE47}"/>
              </a:ext>
            </a:extLst>
          </p:cNvPr>
          <p:cNvSpPr/>
          <p:nvPr/>
        </p:nvSpPr>
        <p:spPr>
          <a:xfrm>
            <a:off x="-1294913" y="-2346358"/>
            <a:ext cx="4352438" cy="4114800"/>
          </a:xfrm>
          <a:custGeom>
            <a:avLst/>
            <a:gdLst/>
            <a:ahLst/>
            <a:cxnLst/>
            <a:rect l="l" t="t" r="r" b="b"/>
            <a:pathLst>
              <a:path w="4352438" h="4114800">
                <a:moveTo>
                  <a:pt x="0" y="0"/>
                </a:moveTo>
                <a:lnTo>
                  <a:pt x="4352438" y="0"/>
                </a:lnTo>
                <a:lnTo>
                  <a:pt x="435243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E22D68ED-76A8-FB37-5B7D-EDDE3D495DA6}"/>
              </a:ext>
            </a:extLst>
          </p:cNvPr>
          <p:cNvSpPr/>
          <p:nvPr/>
        </p:nvSpPr>
        <p:spPr>
          <a:xfrm>
            <a:off x="1028700" y="1028700"/>
            <a:ext cx="394031" cy="566951"/>
          </a:xfrm>
          <a:custGeom>
            <a:avLst/>
            <a:gdLst/>
            <a:ahLst/>
            <a:cxnLst/>
            <a:rect l="l" t="t" r="r" b="b"/>
            <a:pathLst>
              <a:path w="394031" h="566951">
                <a:moveTo>
                  <a:pt x="0" y="0"/>
                </a:moveTo>
                <a:lnTo>
                  <a:pt x="394031" y="0"/>
                </a:lnTo>
                <a:lnTo>
                  <a:pt x="394031" y="566951"/>
                </a:lnTo>
                <a:lnTo>
                  <a:pt x="0" y="566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a:extLst>
              <a:ext uri="{FF2B5EF4-FFF2-40B4-BE49-F238E27FC236}">
                <a16:creationId xmlns:a16="http://schemas.microsoft.com/office/drawing/2014/main" id="{BD93A638-74FD-F7F1-9D43-7BE87368DDCB}"/>
              </a:ext>
            </a:extLst>
          </p:cNvPr>
          <p:cNvSpPr txBox="1"/>
          <p:nvPr/>
        </p:nvSpPr>
        <p:spPr>
          <a:xfrm>
            <a:off x="1828800" y="1562100"/>
            <a:ext cx="5861241" cy="1011944"/>
          </a:xfrm>
          <a:prstGeom prst="rect">
            <a:avLst/>
          </a:prstGeom>
        </p:spPr>
        <p:txBody>
          <a:bodyPr lIns="0" tIns="0" rIns="0" bIns="0" rtlCol="0" anchor="t">
            <a:spAutoFit/>
          </a:bodyPr>
          <a:lstStyle/>
          <a:p>
            <a:pPr algn="l">
              <a:lnSpc>
                <a:spcPts val="9345"/>
              </a:lnSpc>
            </a:pPr>
            <a:r>
              <a:rPr lang="en-US" sz="3200" dirty="0"/>
              <a:t>What Drives Engagement ?</a:t>
            </a:r>
            <a:endParaRPr lang="en-US" sz="9345" dirty="0">
              <a:solidFill>
                <a:srgbClr val="000000"/>
              </a:solidFill>
              <a:latin typeface="DM Serif Display"/>
              <a:ea typeface="DM Serif Display"/>
              <a:cs typeface="DM Serif Display"/>
              <a:sym typeface="DM Serif Display"/>
            </a:endParaRPr>
          </a:p>
        </p:txBody>
      </p:sp>
      <p:sp>
        <p:nvSpPr>
          <p:cNvPr id="9" name="TextBox 9">
            <a:extLst>
              <a:ext uri="{FF2B5EF4-FFF2-40B4-BE49-F238E27FC236}">
                <a16:creationId xmlns:a16="http://schemas.microsoft.com/office/drawing/2014/main" id="{658A8674-6DB3-44D3-7B8A-52C5B4154F6B}"/>
              </a:ext>
            </a:extLst>
          </p:cNvPr>
          <p:cNvSpPr txBox="1"/>
          <p:nvPr/>
        </p:nvSpPr>
        <p:spPr>
          <a:xfrm>
            <a:off x="1447800" y="1161388"/>
            <a:ext cx="5562599" cy="348172"/>
          </a:xfrm>
          <a:prstGeom prst="rect">
            <a:avLst/>
          </a:prstGeom>
        </p:spPr>
        <p:txBody>
          <a:bodyPr wrap="square" lIns="0" tIns="0" rIns="0" bIns="0" rtlCol="0" anchor="t">
            <a:spAutoFit/>
          </a:bodyPr>
          <a:lstStyle/>
          <a:p>
            <a:pPr algn="l">
              <a:lnSpc>
                <a:spcPts val="2500"/>
              </a:lnSpc>
            </a:pPr>
            <a:r>
              <a:rPr lang="en-US" sz="2800" dirty="0"/>
              <a:t>Key Predictors of Likes and Comments</a:t>
            </a:r>
            <a:endParaRPr lang="en-US" sz="2500" dirty="0">
              <a:solidFill>
                <a:srgbClr val="000000"/>
              </a:solidFill>
              <a:latin typeface="Garet"/>
              <a:ea typeface="Garet"/>
              <a:cs typeface="Garet"/>
              <a:sym typeface="Garet"/>
            </a:endParaRPr>
          </a:p>
        </p:txBody>
      </p:sp>
      <p:sp>
        <p:nvSpPr>
          <p:cNvPr id="10" name="Freeform 10">
            <a:extLst>
              <a:ext uri="{FF2B5EF4-FFF2-40B4-BE49-F238E27FC236}">
                <a16:creationId xmlns:a16="http://schemas.microsoft.com/office/drawing/2014/main" id="{03C26F52-C853-A9AB-471E-92130DF17BA7}"/>
              </a:ext>
            </a:extLst>
          </p:cNvPr>
          <p:cNvSpPr/>
          <p:nvPr/>
        </p:nvSpPr>
        <p:spPr>
          <a:xfrm flipV="1">
            <a:off x="-1294913" y="8516340"/>
            <a:ext cx="4352438" cy="4114800"/>
          </a:xfrm>
          <a:custGeom>
            <a:avLst/>
            <a:gdLst/>
            <a:ahLst/>
            <a:cxnLst/>
            <a:rect l="l" t="t" r="r" b="b"/>
            <a:pathLst>
              <a:path w="4352438" h="4114800">
                <a:moveTo>
                  <a:pt x="0" y="4114800"/>
                </a:moveTo>
                <a:lnTo>
                  <a:pt x="4352438" y="4114800"/>
                </a:lnTo>
                <a:lnTo>
                  <a:pt x="4352438"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TextBox 12">
            <a:extLst>
              <a:ext uri="{FF2B5EF4-FFF2-40B4-BE49-F238E27FC236}">
                <a16:creationId xmlns:a16="http://schemas.microsoft.com/office/drawing/2014/main" id="{36387E0E-851A-413B-D512-1A65439FD5ED}"/>
              </a:ext>
            </a:extLst>
          </p:cNvPr>
          <p:cNvSpPr txBox="1"/>
          <p:nvPr/>
        </p:nvSpPr>
        <p:spPr>
          <a:xfrm>
            <a:off x="6172200" y="3924300"/>
            <a:ext cx="6629400" cy="3288080"/>
          </a:xfrm>
          <a:prstGeom prst="rect">
            <a:avLst/>
          </a:prstGeom>
        </p:spPr>
        <p:txBody>
          <a:bodyPr wrap="square" lIns="0" tIns="0" rIns="0" bIns="0" rtlCol="0" anchor="t">
            <a:spAutoFit/>
          </a:bodyPr>
          <a:lstStyle/>
          <a:p>
            <a:pPr marL="342900" indent="-342900" algn="l">
              <a:lnSpc>
                <a:spcPts val="3201"/>
              </a:lnSpc>
              <a:buFont typeface="Arial" panose="020B0604020202020204" pitchFamily="34" charset="0"/>
              <a:buChar char="•"/>
            </a:pPr>
            <a:r>
              <a:rPr lang="en-US" sz="2800" dirty="0"/>
              <a:t>The number of followers and following were the most significant predictors of likes and comments.  </a:t>
            </a:r>
          </a:p>
          <a:p>
            <a:pPr marL="342900" indent="-342900" algn="l">
              <a:lnSpc>
                <a:spcPts val="3201"/>
              </a:lnSpc>
              <a:buFont typeface="Arial" panose="020B0604020202020204" pitchFamily="34" charset="0"/>
              <a:buChar char="•"/>
            </a:pPr>
            <a:endParaRPr lang="en-US" sz="2800" dirty="0"/>
          </a:p>
          <a:p>
            <a:pPr marL="342900" indent="-342900" algn="l">
              <a:lnSpc>
                <a:spcPts val="3201"/>
              </a:lnSpc>
              <a:buFont typeface="Arial" panose="020B0604020202020204" pitchFamily="34" charset="0"/>
              <a:buChar char="•"/>
            </a:pPr>
            <a:r>
              <a:rPr lang="en-US" sz="2800" dirty="0"/>
              <a:t>Other important factors included the timing of the post, the type of post (photo or video), and the number of users tagged in the post. </a:t>
            </a:r>
            <a:endParaRPr lang="en-US" sz="2800" dirty="0">
              <a:solidFill>
                <a:srgbClr val="000000"/>
              </a:solidFill>
              <a:latin typeface="Garet"/>
              <a:ea typeface="Garet"/>
              <a:cs typeface="Garet"/>
              <a:sym typeface="Garet"/>
            </a:endParaRPr>
          </a:p>
        </p:txBody>
      </p:sp>
      <p:sp>
        <p:nvSpPr>
          <p:cNvPr id="15" name="Freeform 15">
            <a:extLst>
              <a:ext uri="{FF2B5EF4-FFF2-40B4-BE49-F238E27FC236}">
                <a16:creationId xmlns:a16="http://schemas.microsoft.com/office/drawing/2014/main" id="{790B7383-32C7-2E35-8633-B96A7D3BFA13}"/>
              </a:ext>
            </a:extLst>
          </p:cNvPr>
          <p:cNvSpPr/>
          <p:nvPr/>
        </p:nvSpPr>
        <p:spPr>
          <a:xfrm flipH="1">
            <a:off x="15227984" y="-2346358"/>
            <a:ext cx="4352438" cy="4114800"/>
          </a:xfrm>
          <a:custGeom>
            <a:avLst/>
            <a:gdLst/>
            <a:ahLst/>
            <a:cxnLst/>
            <a:rect l="l" t="t" r="r" b="b"/>
            <a:pathLst>
              <a:path w="4352438" h="4114800">
                <a:moveTo>
                  <a:pt x="4352438" y="0"/>
                </a:moveTo>
                <a:lnTo>
                  <a:pt x="0" y="0"/>
                </a:lnTo>
                <a:lnTo>
                  <a:pt x="0" y="4114800"/>
                </a:lnTo>
                <a:lnTo>
                  <a:pt x="4352438" y="4114800"/>
                </a:lnTo>
                <a:lnTo>
                  <a:pt x="435243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Freeform 16">
            <a:extLst>
              <a:ext uri="{FF2B5EF4-FFF2-40B4-BE49-F238E27FC236}">
                <a16:creationId xmlns:a16="http://schemas.microsoft.com/office/drawing/2014/main" id="{2459CD48-301C-0600-75E1-8CF6AD6B7A0E}"/>
              </a:ext>
            </a:extLst>
          </p:cNvPr>
          <p:cNvSpPr/>
          <p:nvPr/>
        </p:nvSpPr>
        <p:spPr>
          <a:xfrm flipH="1" flipV="1">
            <a:off x="15227984" y="8516340"/>
            <a:ext cx="4352438" cy="4114800"/>
          </a:xfrm>
          <a:custGeom>
            <a:avLst/>
            <a:gdLst/>
            <a:ahLst/>
            <a:cxnLst/>
            <a:rect l="l" t="t" r="r" b="b"/>
            <a:pathLst>
              <a:path w="4352438" h="4114800">
                <a:moveTo>
                  <a:pt x="4352438" y="4114800"/>
                </a:moveTo>
                <a:lnTo>
                  <a:pt x="0" y="4114800"/>
                </a:lnTo>
                <a:lnTo>
                  <a:pt x="0" y="0"/>
                </a:lnTo>
                <a:lnTo>
                  <a:pt x="4352438" y="0"/>
                </a:lnTo>
                <a:lnTo>
                  <a:pt x="4352438"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18" name="Picture 17">
            <a:extLst>
              <a:ext uri="{FF2B5EF4-FFF2-40B4-BE49-F238E27FC236}">
                <a16:creationId xmlns:a16="http://schemas.microsoft.com/office/drawing/2014/main" id="{030D73EE-1F7F-7754-C8B8-5626A9158CEE}"/>
              </a:ext>
            </a:extLst>
          </p:cNvPr>
          <p:cNvPicPr>
            <a:picLocks noChangeAspect="1"/>
          </p:cNvPicPr>
          <p:nvPr/>
        </p:nvPicPr>
        <p:blipFill>
          <a:blip r:embed="rId7"/>
          <a:stretch>
            <a:fillRect/>
          </a:stretch>
        </p:blipFill>
        <p:spPr>
          <a:xfrm>
            <a:off x="457200" y="2933700"/>
            <a:ext cx="5715000" cy="6310877"/>
          </a:xfrm>
          <a:prstGeom prst="rect">
            <a:avLst/>
          </a:prstGeom>
        </p:spPr>
      </p:pic>
      <p:pic>
        <p:nvPicPr>
          <p:cNvPr id="20" name="Picture 19">
            <a:extLst>
              <a:ext uri="{FF2B5EF4-FFF2-40B4-BE49-F238E27FC236}">
                <a16:creationId xmlns:a16="http://schemas.microsoft.com/office/drawing/2014/main" id="{962CE736-D528-F8CE-4EDF-30BC6FEEE9DE}"/>
              </a:ext>
            </a:extLst>
          </p:cNvPr>
          <p:cNvPicPr>
            <a:picLocks noChangeAspect="1"/>
          </p:cNvPicPr>
          <p:nvPr/>
        </p:nvPicPr>
        <p:blipFill>
          <a:blip r:embed="rId8"/>
          <a:stretch>
            <a:fillRect/>
          </a:stretch>
        </p:blipFill>
        <p:spPr>
          <a:xfrm>
            <a:off x="12801600" y="2200764"/>
            <a:ext cx="5486400" cy="6979210"/>
          </a:xfrm>
          <a:prstGeom prst="rect">
            <a:avLst/>
          </a:prstGeom>
        </p:spPr>
      </p:pic>
    </p:spTree>
    <p:extLst>
      <p:ext uri="{BB962C8B-B14F-4D97-AF65-F5344CB8AC3E}">
        <p14:creationId xmlns:p14="http://schemas.microsoft.com/office/powerpoint/2010/main" val="1596953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394031" cy="566951"/>
          </a:xfrm>
          <a:custGeom>
            <a:avLst/>
            <a:gdLst/>
            <a:ahLst/>
            <a:cxnLst/>
            <a:rect l="l" t="t" r="r" b="b"/>
            <a:pathLst>
              <a:path w="394031" h="566951">
                <a:moveTo>
                  <a:pt x="0" y="0"/>
                </a:moveTo>
                <a:lnTo>
                  <a:pt x="394031" y="0"/>
                </a:lnTo>
                <a:lnTo>
                  <a:pt x="394031" y="566951"/>
                </a:lnTo>
                <a:lnTo>
                  <a:pt x="0" y="566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12916210" y="-266185"/>
            <a:ext cx="5659542" cy="10819370"/>
            <a:chOff x="0" y="0"/>
            <a:chExt cx="208368" cy="398337"/>
          </a:xfrm>
        </p:grpSpPr>
        <p:sp>
          <p:nvSpPr>
            <p:cNvPr id="4" name="Freeform 4"/>
            <p:cNvSpPr/>
            <p:nvPr/>
          </p:nvSpPr>
          <p:spPr>
            <a:xfrm>
              <a:off x="0" y="0"/>
              <a:ext cx="208368" cy="398337"/>
            </a:xfrm>
            <a:custGeom>
              <a:avLst/>
              <a:gdLst/>
              <a:ahLst/>
              <a:cxnLst/>
              <a:rect l="l" t="t" r="r" b="b"/>
              <a:pathLst>
                <a:path w="208368" h="398337">
                  <a:moveTo>
                    <a:pt x="0" y="0"/>
                  </a:moveTo>
                  <a:lnTo>
                    <a:pt x="208368" y="0"/>
                  </a:lnTo>
                  <a:lnTo>
                    <a:pt x="208368" y="398337"/>
                  </a:lnTo>
                  <a:lnTo>
                    <a:pt x="0" y="398337"/>
                  </a:lnTo>
                  <a:close/>
                </a:path>
              </a:pathLst>
            </a:custGeom>
            <a:solidFill>
              <a:srgbClr val="FFE49A"/>
            </a:solidFill>
            <a:ln cap="sq">
              <a:noFill/>
              <a:prstDash val="solid"/>
              <a:miter/>
            </a:ln>
          </p:spPr>
          <p:txBody>
            <a:bodyPr/>
            <a:lstStyle/>
            <a:p>
              <a:endParaRPr lang="en-US"/>
            </a:p>
          </p:txBody>
        </p:sp>
        <p:sp>
          <p:nvSpPr>
            <p:cNvPr id="5" name="TextBox 5"/>
            <p:cNvSpPr txBox="1"/>
            <p:nvPr/>
          </p:nvSpPr>
          <p:spPr>
            <a:xfrm>
              <a:off x="0" y="-28575"/>
              <a:ext cx="208368" cy="426912"/>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2209800" y="5705901"/>
            <a:ext cx="4495800" cy="4610100"/>
          </a:xfrm>
          <a:custGeom>
            <a:avLst/>
            <a:gdLst/>
            <a:ahLst/>
            <a:cxnLst/>
            <a:rect l="l" t="t" r="r" b="b"/>
            <a:pathLst>
              <a:path w="8126730" h="8229600">
                <a:moveTo>
                  <a:pt x="0" y="0"/>
                </a:moveTo>
                <a:lnTo>
                  <a:pt x="8126730" y="0"/>
                </a:lnTo>
                <a:lnTo>
                  <a:pt x="8126730" y="8229600"/>
                </a:lnTo>
                <a:lnTo>
                  <a:pt x="0" y="8229600"/>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762000" y="1943100"/>
            <a:ext cx="8103870" cy="1150508"/>
          </a:xfrm>
          <a:prstGeom prst="rect">
            <a:avLst/>
          </a:prstGeom>
        </p:spPr>
        <p:txBody>
          <a:bodyPr lIns="0" tIns="0" rIns="0" bIns="0" rtlCol="0" anchor="t">
            <a:spAutoFit/>
          </a:bodyPr>
          <a:lstStyle/>
          <a:p>
            <a:pPr algn="l">
              <a:lnSpc>
                <a:spcPts val="8600"/>
              </a:lnSpc>
            </a:pPr>
            <a:r>
              <a:rPr lang="en-US" sz="8800" dirty="0"/>
              <a:t>Digging Deeper</a:t>
            </a:r>
            <a:endParaRPr lang="en-US" sz="8600" dirty="0">
              <a:solidFill>
                <a:srgbClr val="000000"/>
              </a:solidFill>
              <a:latin typeface="DM Serif Display"/>
              <a:ea typeface="DM Serif Display"/>
              <a:cs typeface="DM Serif Display"/>
              <a:sym typeface="DM Serif Display"/>
            </a:endParaRPr>
          </a:p>
        </p:txBody>
      </p:sp>
      <p:sp>
        <p:nvSpPr>
          <p:cNvPr id="8" name="TextBox 8"/>
          <p:cNvSpPr txBox="1"/>
          <p:nvPr/>
        </p:nvSpPr>
        <p:spPr>
          <a:xfrm>
            <a:off x="1609895" y="1161388"/>
            <a:ext cx="4486105" cy="348172"/>
          </a:xfrm>
          <a:prstGeom prst="rect">
            <a:avLst/>
          </a:prstGeom>
        </p:spPr>
        <p:txBody>
          <a:bodyPr wrap="square" lIns="0" tIns="0" rIns="0" bIns="0" rtlCol="0" anchor="t">
            <a:spAutoFit/>
          </a:bodyPr>
          <a:lstStyle/>
          <a:p>
            <a:pPr algn="l">
              <a:lnSpc>
                <a:spcPts val="2500"/>
              </a:lnSpc>
            </a:pPr>
            <a:r>
              <a:rPr lang="en-US" sz="2800" dirty="0"/>
              <a:t>The Impact of New Variables</a:t>
            </a:r>
            <a:endParaRPr lang="en-US" sz="2500" dirty="0">
              <a:solidFill>
                <a:srgbClr val="000000"/>
              </a:solidFill>
              <a:latin typeface="Garet"/>
              <a:ea typeface="Garet"/>
              <a:cs typeface="Garet"/>
              <a:sym typeface="Garet"/>
            </a:endParaRPr>
          </a:p>
        </p:txBody>
      </p:sp>
      <p:sp>
        <p:nvSpPr>
          <p:cNvPr id="10" name="TextBox 10"/>
          <p:cNvSpPr txBox="1"/>
          <p:nvPr/>
        </p:nvSpPr>
        <p:spPr>
          <a:xfrm>
            <a:off x="762000" y="3314700"/>
            <a:ext cx="8115300" cy="2482731"/>
          </a:xfrm>
          <a:prstGeom prst="rect">
            <a:avLst/>
          </a:prstGeom>
        </p:spPr>
        <p:txBody>
          <a:bodyPr lIns="0" tIns="0" rIns="0" bIns="0" rtlCol="0" anchor="t">
            <a:spAutoFit/>
          </a:bodyPr>
          <a:lstStyle/>
          <a:p>
            <a:pPr algn="l">
              <a:lnSpc>
                <a:spcPts val="3201"/>
              </a:lnSpc>
            </a:pPr>
            <a:r>
              <a:rPr lang="en-US" sz="3200" dirty="0"/>
              <a:t>Adding new variables, such as sentiment score, text complexity, and engagement ratio, improved the predictive power of the models.</a:t>
            </a:r>
          </a:p>
          <a:p>
            <a:pPr algn="l">
              <a:lnSpc>
                <a:spcPts val="3201"/>
              </a:lnSpc>
            </a:pPr>
            <a:endParaRPr lang="en-US" sz="3200" dirty="0"/>
          </a:p>
          <a:p>
            <a:pPr algn="l">
              <a:lnSpc>
                <a:spcPts val="3201"/>
              </a:lnSpc>
            </a:pPr>
            <a:r>
              <a:rPr lang="en-US" sz="3200" dirty="0"/>
              <a:t>Posts with positive sentiment and simpler text tend to receive more likes and comments. </a:t>
            </a:r>
            <a:endParaRPr lang="en-US" sz="3200" dirty="0">
              <a:solidFill>
                <a:srgbClr val="000000"/>
              </a:solidFill>
              <a:latin typeface="Garet"/>
              <a:ea typeface="Garet"/>
              <a:cs typeface="Garet"/>
              <a:sym typeface="Garet"/>
            </a:endParaRPr>
          </a:p>
        </p:txBody>
      </p:sp>
      <p:grpSp>
        <p:nvGrpSpPr>
          <p:cNvPr id="12" name="Group 12"/>
          <p:cNvGrpSpPr/>
          <p:nvPr/>
        </p:nvGrpSpPr>
        <p:grpSpPr>
          <a:xfrm>
            <a:off x="-305722" y="-167940"/>
            <a:ext cx="607099" cy="10622880"/>
            <a:chOff x="0" y="0"/>
            <a:chExt cx="48567" cy="849821"/>
          </a:xfrm>
        </p:grpSpPr>
        <p:sp>
          <p:nvSpPr>
            <p:cNvPr id="13" name="Freeform 13"/>
            <p:cNvSpPr/>
            <p:nvPr/>
          </p:nvSpPr>
          <p:spPr>
            <a:xfrm>
              <a:off x="0" y="0"/>
              <a:ext cx="48567" cy="849821"/>
            </a:xfrm>
            <a:custGeom>
              <a:avLst/>
              <a:gdLst/>
              <a:ahLst/>
              <a:cxnLst/>
              <a:rect l="l" t="t" r="r" b="b"/>
              <a:pathLst>
                <a:path w="48567" h="849821">
                  <a:moveTo>
                    <a:pt x="0" y="0"/>
                  </a:moveTo>
                  <a:lnTo>
                    <a:pt x="48567" y="0"/>
                  </a:lnTo>
                  <a:lnTo>
                    <a:pt x="48567" y="849821"/>
                  </a:lnTo>
                  <a:lnTo>
                    <a:pt x="0" y="849821"/>
                  </a:lnTo>
                  <a:close/>
                </a:path>
              </a:pathLst>
            </a:custGeom>
            <a:solidFill>
              <a:srgbClr val="FFE49A"/>
            </a:solidFill>
            <a:ln cap="sq">
              <a:noFill/>
              <a:prstDash val="solid"/>
              <a:miter/>
            </a:ln>
          </p:spPr>
          <p:txBody>
            <a:bodyPr/>
            <a:lstStyle/>
            <a:p>
              <a:endParaRPr lang="en-US"/>
            </a:p>
          </p:txBody>
        </p:sp>
        <p:sp>
          <p:nvSpPr>
            <p:cNvPr id="14" name="TextBox 14"/>
            <p:cNvSpPr txBox="1"/>
            <p:nvPr/>
          </p:nvSpPr>
          <p:spPr>
            <a:xfrm>
              <a:off x="0" y="-28575"/>
              <a:ext cx="48567" cy="878396"/>
            </a:xfrm>
            <a:prstGeom prst="rect">
              <a:avLst/>
            </a:prstGeom>
          </p:spPr>
          <p:txBody>
            <a:bodyPr lIns="50800" tIns="50800" rIns="50800" bIns="50800" rtlCol="0" anchor="ctr"/>
            <a:lstStyle/>
            <a:p>
              <a:pPr algn="ctr">
                <a:lnSpc>
                  <a:spcPts val="2659"/>
                </a:lnSpc>
              </a:pPr>
              <a:endParaRPr/>
            </a:p>
          </p:txBody>
        </p:sp>
      </p:grpSp>
      <p:pic>
        <p:nvPicPr>
          <p:cNvPr id="16" name="Picture 15">
            <a:extLst>
              <a:ext uri="{FF2B5EF4-FFF2-40B4-BE49-F238E27FC236}">
                <a16:creationId xmlns:a16="http://schemas.microsoft.com/office/drawing/2014/main" id="{9DA68026-5C2A-E7B1-A897-79D6C46E1CE8}"/>
              </a:ext>
            </a:extLst>
          </p:cNvPr>
          <p:cNvPicPr>
            <a:picLocks noChangeAspect="1"/>
          </p:cNvPicPr>
          <p:nvPr/>
        </p:nvPicPr>
        <p:blipFill>
          <a:blip r:embed="rId6"/>
          <a:stretch>
            <a:fillRect/>
          </a:stretch>
        </p:blipFill>
        <p:spPr>
          <a:xfrm>
            <a:off x="9067800" y="116646"/>
            <a:ext cx="9442167" cy="101703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64234" y="-380505"/>
            <a:ext cx="2741457" cy="2065483"/>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7461"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506522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4034964" y="0"/>
            <a:ext cx="4253036"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964516" y="9173251"/>
            <a:ext cx="2241769"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1.png">
            <a:extLst>
              <a:ext uri="{FF2B5EF4-FFF2-40B4-BE49-F238E27FC236}">
                <a16:creationId xmlns:a16="http://schemas.microsoft.com/office/drawing/2014/main" id="{0CCCB90A-88A0-33BC-8EBA-E0BB3E18B2F2}"/>
              </a:ext>
            </a:extLst>
          </p:cNvPr>
          <p:cNvPicPr/>
          <p:nvPr/>
        </p:nvPicPr>
        <p:blipFill>
          <a:blip r:embed="rId3"/>
          <a:stretch>
            <a:fillRect/>
          </a:stretch>
        </p:blipFill>
        <p:spPr>
          <a:xfrm>
            <a:off x="4114800" y="965200"/>
            <a:ext cx="12022168" cy="7378700"/>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406120" y="9679714"/>
            <a:ext cx="1222354"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a:extLst>
              <a:ext uri="{FF2B5EF4-FFF2-40B4-BE49-F238E27FC236}">
                <a16:creationId xmlns:a16="http://schemas.microsoft.com/office/drawing/2014/main" id="{3DC76D62-814F-20F1-79D9-6511D94A7881}"/>
              </a:ext>
            </a:extLst>
          </p:cNvPr>
          <p:cNvSpPr/>
          <p:nvPr/>
        </p:nvSpPr>
        <p:spPr>
          <a:xfrm>
            <a:off x="990600" y="8572500"/>
            <a:ext cx="394031" cy="566951"/>
          </a:xfrm>
          <a:custGeom>
            <a:avLst/>
            <a:gdLst/>
            <a:ahLst/>
            <a:cxnLst/>
            <a:rect l="l" t="t" r="r" b="b"/>
            <a:pathLst>
              <a:path w="394031" h="566951">
                <a:moveTo>
                  <a:pt x="0" y="0"/>
                </a:moveTo>
                <a:lnTo>
                  <a:pt x="394031" y="0"/>
                </a:lnTo>
                <a:lnTo>
                  <a:pt x="394031" y="566951"/>
                </a:lnTo>
                <a:lnTo>
                  <a:pt x="0" y="5669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3">
            <a:extLst>
              <a:ext uri="{FF2B5EF4-FFF2-40B4-BE49-F238E27FC236}">
                <a16:creationId xmlns:a16="http://schemas.microsoft.com/office/drawing/2014/main" id="{F389187A-F395-AB73-FC0F-2DF6857D074F}"/>
              </a:ext>
            </a:extLst>
          </p:cNvPr>
          <p:cNvSpPr txBox="1"/>
          <p:nvPr/>
        </p:nvSpPr>
        <p:spPr>
          <a:xfrm>
            <a:off x="1600200" y="8496300"/>
            <a:ext cx="9753600" cy="1661993"/>
          </a:xfrm>
          <a:prstGeom prst="rect">
            <a:avLst/>
          </a:prstGeom>
          <a:solidFill>
            <a:schemeClr val="accent6"/>
          </a:solidFill>
        </p:spPr>
        <p:txBody>
          <a:bodyPr wrap="square" rtlCol="0">
            <a:spAutoFit/>
          </a:bodyPr>
          <a:lstStyle/>
          <a:p>
            <a:r>
              <a:rPr lang="en-US" sz="2800" dirty="0">
                <a:solidFill>
                  <a:schemeClr val="bg1"/>
                </a:solidFill>
                <a:effectLst/>
                <a:latin typeface="Calibri body"/>
                <a:ea typeface="Times New Roman" panose="02020603050405020304" pitchFamily="18" charset="0"/>
              </a:rPr>
              <a:t>As per the graphs we can emphasize that the R-squared values have significantly increased after adding new features for predicting Likes and Comments.</a:t>
            </a:r>
            <a:endParaRPr lang="en-US" sz="2800" dirty="0">
              <a:solidFill>
                <a:schemeClr val="bg1"/>
              </a:solidFill>
              <a:effectLst/>
              <a:latin typeface="Calibri body"/>
              <a:ea typeface="Arial" panose="020B0604020202020204" pitchFamily="34" charset="0"/>
            </a:endParaRPr>
          </a:p>
          <a:p>
            <a:endParaRPr lang="en-US" dirty="0"/>
          </a:p>
        </p:txBody>
      </p:sp>
    </p:spTree>
    <p:extLst>
      <p:ext uri="{BB962C8B-B14F-4D97-AF65-F5344CB8AC3E}">
        <p14:creationId xmlns:p14="http://schemas.microsoft.com/office/powerpoint/2010/main" val="2813700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57672">
            <a:off x="5935690" y="-949226"/>
            <a:ext cx="17071958" cy="16139850"/>
          </a:xfrm>
          <a:custGeom>
            <a:avLst/>
            <a:gdLst/>
            <a:ahLst/>
            <a:cxnLst/>
            <a:rect l="l" t="t" r="r" b="b"/>
            <a:pathLst>
              <a:path w="17071958" h="16139850">
                <a:moveTo>
                  <a:pt x="0" y="0"/>
                </a:moveTo>
                <a:lnTo>
                  <a:pt x="17071958" y="0"/>
                </a:lnTo>
                <a:lnTo>
                  <a:pt x="17071958" y="16139850"/>
                </a:lnTo>
                <a:lnTo>
                  <a:pt x="0" y="16139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294913" y="-2369132"/>
            <a:ext cx="4352438" cy="4114800"/>
          </a:xfrm>
          <a:custGeom>
            <a:avLst/>
            <a:gdLst/>
            <a:ahLst/>
            <a:cxnLst/>
            <a:rect l="l" t="t" r="r" b="b"/>
            <a:pathLst>
              <a:path w="4352438" h="4114800">
                <a:moveTo>
                  <a:pt x="0" y="0"/>
                </a:moveTo>
                <a:lnTo>
                  <a:pt x="4352438" y="0"/>
                </a:lnTo>
                <a:lnTo>
                  <a:pt x="435243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1028700"/>
            <a:ext cx="394031" cy="566951"/>
          </a:xfrm>
          <a:custGeom>
            <a:avLst/>
            <a:gdLst/>
            <a:ahLst/>
            <a:cxnLst/>
            <a:rect l="l" t="t" r="r" b="b"/>
            <a:pathLst>
              <a:path w="394031" h="566951">
                <a:moveTo>
                  <a:pt x="0" y="0"/>
                </a:moveTo>
                <a:lnTo>
                  <a:pt x="394031" y="0"/>
                </a:lnTo>
                <a:lnTo>
                  <a:pt x="394031" y="566951"/>
                </a:lnTo>
                <a:lnTo>
                  <a:pt x="0" y="566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914400" y="2095500"/>
            <a:ext cx="6781800" cy="2439514"/>
          </a:xfrm>
          <a:prstGeom prst="rect">
            <a:avLst/>
          </a:prstGeom>
        </p:spPr>
        <p:txBody>
          <a:bodyPr wrap="square" lIns="0" tIns="0" rIns="0" bIns="0" rtlCol="0" anchor="t">
            <a:spAutoFit/>
          </a:bodyPr>
          <a:lstStyle/>
          <a:p>
            <a:pPr algn="l">
              <a:lnSpc>
                <a:spcPts val="9345"/>
              </a:lnSpc>
            </a:pPr>
            <a:r>
              <a:rPr lang="en-US" sz="9600" dirty="0"/>
              <a:t>The Weekend Effect</a:t>
            </a:r>
            <a:endParaRPr lang="en-US" sz="9345" dirty="0">
              <a:solidFill>
                <a:srgbClr val="000000"/>
              </a:solidFill>
              <a:latin typeface="DM Serif Display"/>
              <a:ea typeface="DM Serif Display"/>
              <a:cs typeface="DM Serif Display"/>
              <a:sym typeface="DM Serif Display"/>
            </a:endParaRPr>
          </a:p>
        </p:txBody>
      </p:sp>
      <p:sp>
        <p:nvSpPr>
          <p:cNvPr id="6" name="Freeform 6"/>
          <p:cNvSpPr/>
          <p:nvPr/>
        </p:nvSpPr>
        <p:spPr>
          <a:xfrm>
            <a:off x="4038600" y="5448300"/>
            <a:ext cx="4013640" cy="3124200"/>
          </a:xfrm>
          <a:custGeom>
            <a:avLst/>
            <a:gdLst/>
            <a:ahLst/>
            <a:cxnLst/>
            <a:rect l="l" t="t" r="r" b="b"/>
            <a:pathLst>
              <a:path w="9459310" h="8229600">
                <a:moveTo>
                  <a:pt x="0" y="0"/>
                </a:moveTo>
                <a:lnTo>
                  <a:pt x="9459310" y="0"/>
                </a:lnTo>
                <a:lnTo>
                  <a:pt x="9459310" y="8229600"/>
                </a:lnTo>
                <a:lnTo>
                  <a:pt x="0" y="8229600"/>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1609895" y="1161388"/>
            <a:ext cx="4409905" cy="348172"/>
          </a:xfrm>
          <a:prstGeom prst="rect">
            <a:avLst/>
          </a:prstGeom>
        </p:spPr>
        <p:txBody>
          <a:bodyPr wrap="square" lIns="0" tIns="0" rIns="0" bIns="0" rtlCol="0" anchor="t">
            <a:spAutoFit/>
          </a:bodyPr>
          <a:lstStyle/>
          <a:p>
            <a:pPr algn="l">
              <a:lnSpc>
                <a:spcPts val="2500"/>
              </a:lnSpc>
            </a:pPr>
            <a:r>
              <a:rPr lang="en-US" sz="2800" dirty="0"/>
              <a:t>Weekend vs. Weekday Posts</a:t>
            </a:r>
            <a:endParaRPr lang="en-US" sz="2500" dirty="0">
              <a:solidFill>
                <a:srgbClr val="000000"/>
              </a:solidFill>
              <a:latin typeface="Garet"/>
              <a:ea typeface="Garet"/>
              <a:cs typeface="Garet"/>
              <a:sym typeface="Garet"/>
            </a:endParaRPr>
          </a:p>
        </p:txBody>
      </p:sp>
      <p:sp>
        <p:nvSpPr>
          <p:cNvPr id="9" name="TextBox 9"/>
          <p:cNvSpPr txBox="1"/>
          <p:nvPr/>
        </p:nvSpPr>
        <p:spPr>
          <a:xfrm>
            <a:off x="685800" y="4533900"/>
            <a:ext cx="3657600" cy="4109458"/>
          </a:xfrm>
          <a:prstGeom prst="rect">
            <a:avLst/>
          </a:prstGeom>
        </p:spPr>
        <p:txBody>
          <a:bodyPr wrap="square" lIns="0" tIns="0" rIns="0" bIns="0" rtlCol="0" anchor="t">
            <a:spAutoFit/>
          </a:bodyPr>
          <a:lstStyle/>
          <a:p>
            <a:pPr marL="342900" indent="-342900" algn="l">
              <a:lnSpc>
                <a:spcPts val="3201"/>
              </a:lnSpc>
              <a:buFont typeface="Arial" panose="020B0604020202020204" pitchFamily="34" charset="0"/>
              <a:buChar char="•"/>
            </a:pPr>
            <a:r>
              <a:rPr lang="en-US" sz="3200" dirty="0"/>
              <a:t>Weekend posts generally receive more likes and comments than weekday posts.   </a:t>
            </a:r>
          </a:p>
          <a:p>
            <a:pPr marL="342900" indent="-342900" algn="l">
              <a:lnSpc>
                <a:spcPts val="3201"/>
              </a:lnSpc>
              <a:buFont typeface="Arial" panose="020B0604020202020204" pitchFamily="34" charset="0"/>
              <a:buChar char="•"/>
            </a:pPr>
            <a:endParaRPr lang="en-US" sz="3200" dirty="0"/>
          </a:p>
          <a:p>
            <a:pPr marL="342900" indent="-342900" algn="l">
              <a:lnSpc>
                <a:spcPts val="3201"/>
              </a:lnSpc>
              <a:buFont typeface="Arial" panose="020B0604020202020204" pitchFamily="34" charset="0"/>
              <a:buChar char="•"/>
            </a:pPr>
            <a:r>
              <a:rPr lang="en-US" sz="3200" dirty="0"/>
              <a:t>This effect is particularly pronounced for comments</a:t>
            </a:r>
            <a:r>
              <a:rPr lang="en-US" sz="2000" dirty="0"/>
              <a:t>.</a:t>
            </a:r>
            <a:endParaRPr lang="en-US" sz="2001" dirty="0">
              <a:solidFill>
                <a:srgbClr val="000000"/>
              </a:solidFill>
              <a:latin typeface="Garet"/>
              <a:ea typeface="Garet"/>
              <a:cs typeface="Garet"/>
              <a:sym typeface="Garet"/>
            </a:endParaRPr>
          </a:p>
        </p:txBody>
      </p:sp>
      <p:sp>
        <p:nvSpPr>
          <p:cNvPr id="10" name="Freeform 10"/>
          <p:cNvSpPr/>
          <p:nvPr/>
        </p:nvSpPr>
        <p:spPr>
          <a:xfrm rot="2136073">
            <a:off x="6673357" y="4867582"/>
            <a:ext cx="842177" cy="683216"/>
          </a:xfrm>
          <a:custGeom>
            <a:avLst/>
            <a:gdLst/>
            <a:ahLst/>
            <a:cxnLst/>
            <a:rect l="l" t="t" r="r" b="b"/>
            <a:pathLst>
              <a:path w="842177" h="683216">
                <a:moveTo>
                  <a:pt x="0" y="0"/>
                </a:moveTo>
                <a:lnTo>
                  <a:pt x="842178" y="0"/>
                </a:lnTo>
                <a:lnTo>
                  <a:pt x="842178" y="683216"/>
                </a:lnTo>
                <a:lnTo>
                  <a:pt x="0" y="6832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11" name="Freeform 11"/>
          <p:cNvSpPr/>
          <p:nvPr/>
        </p:nvSpPr>
        <p:spPr>
          <a:xfrm rot="836440">
            <a:off x="4096836" y="5049617"/>
            <a:ext cx="631675" cy="1193268"/>
          </a:xfrm>
          <a:custGeom>
            <a:avLst/>
            <a:gdLst/>
            <a:ahLst/>
            <a:cxnLst/>
            <a:rect l="l" t="t" r="r" b="b"/>
            <a:pathLst>
              <a:path w="880590" h="1657222">
                <a:moveTo>
                  <a:pt x="0" y="0"/>
                </a:moveTo>
                <a:lnTo>
                  <a:pt x="880590" y="0"/>
                </a:lnTo>
                <a:lnTo>
                  <a:pt x="880590" y="1657222"/>
                </a:lnTo>
                <a:lnTo>
                  <a:pt x="0" y="16572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pic>
        <p:nvPicPr>
          <p:cNvPr id="13" name="Picture 12">
            <a:extLst>
              <a:ext uri="{FF2B5EF4-FFF2-40B4-BE49-F238E27FC236}">
                <a16:creationId xmlns:a16="http://schemas.microsoft.com/office/drawing/2014/main" id="{7C463AF0-3A00-23F3-A38F-279ECAE0C148}"/>
              </a:ext>
            </a:extLst>
          </p:cNvPr>
          <p:cNvPicPr>
            <a:picLocks noChangeAspect="1"/>
          </p:cNvPicPr>
          <p:nvPr/>
        </p:nvPicPr>
        <p:blipFill>
          <a:blip r:embed="rId12"/>
          <a:stretch>
            <a:fillRect/>
          </a:stretch>
        </p:blipFill>
        <p:spPr>
          <a:xfrm>
            <a:off x="7696200" y="94912"/>
            <a:ext cx="10610537" cy="4438987"/>
          </a:xfrm>
          <a:prstGeom prst="rect">
            <a:avLst/>
          </a:prstGeom>
        </p:spPr>
      </p:pic>
      <p:pic>
        <p:nvPicPr>
          <p:cNvPr id="15" name="Picture 14">
            <a:extLst>
              <a:ext uri="{FF2B5EF4-FFF2-40B4-BE49-F238E27FC236}">
                <a16:creationId xmlns:a16="http://schemas.microsoft.com/office/drawing/2014/main" id="{1E1F3FA4-D29D-0FB2-CE66-360458B9B086}"/>
              </a:ext>
            </a:extLst>
          </p:cNvPr>
          <p:cNvPicPr>
            <a:picLocks noChangeAspect="1"/>
          </p:cNvPicPr>
          <p:nvPr/>
        </p:nvPicPr>
        <p:blipFill>
          <a:blip r:embed="rId13"/>
          <a:stretch>
            <a:fillRect/>
          </a:stretch>
        </p:blipFill>
        <p:spPr>
          <a:xfrm>
            <a:off x="8657473" y="4991100"/>
            <a:ext cx="9487925" cy="528278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57672">
            <a:off x="5935690" y="-949226"/>
            <a:ext cx="17071958" cy="16139850"/>
          </a:xfrm>
          <a:custGeom>
            <a:avLst/>
            <a:gdLst/>
            <a:ahLst/>
            <a:cxnLst/>
            <a:rect l="l" t="t" r="r" b="b"/>
            <a:pathLst>
              <a:path w="17071958" h="16139850">
                <a:moveTo>
                  <a:pt x="0" y="0"/>
                </a:moveTo>
                <a:lnTo>
                  <a:pt x="17071958" y="0"/>
                </a:lnTo>
                <a:lnTo>
                  <a:pt x="17071958" y="16139850"/>
                </a:lnTo>
                <a:lnTo>
                  <a:pt x="0" y="16139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294913" y="-2369132"/>
            <a:ext cx="4352438" cy="4114800"/>
          </a:xfrm>
          <a:custGeom>
            <a:avLst/>
            <a:gdLst/>
            <a:ahLst/>
            <a:cxnLst/>
            <a:rect l="l" t="t" r="r" b="b"/>
            <a:pathLst>
              <a:path w="4352438" h="4114800">
                <a:moveTo>
                  <a:pt x="0" y="0"/>
                </a:moveTo>
                <a:lnTo>
                  <a:pt x="4352438" y="0"/>
                </a:lnTo>
                <a:lnTo>
                  <a:pt x="435243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1028700"/>
            <a:ext cx="394031" cy="566951"/>
          </a:xfrm>
          <a:custGeom>
            <a:avLst/>
            <a:gdLst/>
            <a:ahLst/>
            <a:cxnLst/>
            <a:rect l="l" t="t" r="r" b="b"/>
            <a:pathLst>
              <a:path w="394031" h="566951">
                <a:moveTo>
                  <a:pt x="0" y="0"/>
                </a:moveTo>
                <a:lnTo>
                  <a:pt x="394031" y="0"/>
                </a:lnTo>
                <a:lnTo>
                  <a:pt x="394031" y="566951"/>
                </a:lnTo>
                <a:lnTo>
                  <a:pt x="0" y="566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1390693">
            <a:off x="4309771" y="267288"/>
            <a:ext cx="3039056" cy="8196399"/>
          </a:xfrm>
          <a:custGeom>
            <a:avLst/>
            <a:gdLst/>
            <a:ahLst/>
            <a:cxnLst/>
            <a:rect l="l" t="t" r="r" b="b"/>
            <a:pathLst>
              <a:path w="5140281" h="10653432">
                <a:moveTo>
                  <a:pt x="0" y="0"/>
                </a:moveTo>
                <a:lnTo>
                  <a:pt x="5140280" y="0"/>
                </a:lnTo>
                <a:lnTo>
                  <a:pt x="5140280" y="10653431"/>
                </a:lnTo>
                <a:lnTo>
                  <a:pt x="0" y="10653431"/>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1028700" y="2587611"/>
            <a:ext cx="6593171" cy="2253053"/>
          </a:xfrm>
          <a:prstGeom prst="rect">
            <a:avLst/>
          </a:prstGeom>
        </p:spPr>
        <p:txBody>
          <a:bodyPr lIns="0" tIns="0" rIns="0" bIns="0" rtlCol="0" anchor="t">
            <a:spAutoFit/>
          </a:bodyPr>
          <a:lstStyle/>
          <a:p>
            <a:pPr algn="l">
              <a:lnSpc>
                <a:spcPts val="8600"/>
              </a:lnSpc>
            </a:pPr>
            <a:r>
              <a:rPr lang="en-US" sz="8800" dirty="0"/>
              <a:t>Tailoring Your Strategy</a:t>
            </a:r>
            <a:endParaRPr lang="en-US" sz="8600" dirty="0">
              <a:solidFill>
                <a:srgbClr val="000000"/>
              </a:solidFill>
              <a:latin typeface="DM Serif Display"/>
              <a:ea typeface="DM Serif Display"/>
              <a:cs typeface="DM Serif Display"/>
              <a:sym typeface="DM Serif Display"/>
            </a:endParaRPr>
          </a:p>
        </p:txBody>
      </p:sp>
      <p:sp>
        <p:nvSpPr>
          <p:cNvPr id="7" name="TextBox 7"/>
          <p:cNvSpPr txBox="1"/>
          <p:nvPr/>
        </p:nvSpPr>
        <p:spPr>
          <a:xfrm>
            <a:off x="1609895" y="1161388"/>
            <a:ext cx="4409905" cy="348172"/>
          </a:xfrm>
          <a:prstGeom prst="rect">
            <a:avLst/>
          </a:prstGeom>
        </p:spPr>
        <p:txBody>
          <a:bodyPr wrap="square" lIns="0" tIns="0" rIns="0" bIns="0" rtlCol="0" anchor="t">
            <a:spAutoFit/>
          </a:bodyPr>
          <a:lstStyle/>
          <a:p>
            <a:pPr algn="l">
              <a:lnSpc>
                <a:spcPts val="2500"/>
              </a:lnSpc>
            </a:pPr>
            <a:r>
              <a:rPr lang="en-US" sz="2800" dirty="0"/>
              <a:t>Micro vs. Macro Influencers</a:t>
            </a:r>
            <a:endParaRPr lang="en-US" sz="2500" dirty="0">
              <a:solidFill>
                <a:srgbClr val="000000"/>
              </a:solidFill>
              <a:latin typeface="Garet"/>
              <a:ea typeface="Garet"/>
              <a:cs typeface="Garet"/>
              <a:sym typeface="Garet"/>
            </a:endParaRPr>
          </a:p>
        </p:txBody>
      </p:sp>
      <p:sp>
        <p:nvSpPr>
          <p:cNvPr id="9" name="TextBox 9"/>
          <p:cNvSpPr txBox="1"/>
          <p:nvPr/>
        </p:nvSpPr>
        <p:spPr>
          <a:xfrm>
            <a:off x="1028700" y="5095875"/>
            <a:ext cx="6515100" cy="1661993"/>
          </a:xfrm>
          <a:prstGeom prst="rect">
            <a:avLst/>
          </a:prstGeom>
        </p:spPr>
        <p:txBody>
          <a:bodyPr wrap="square" lIns="0" tIns="0" rIns="0" bIns="0" rtlCol="0" anchor="t">
            <a:spAutoFit/>
          </a:bodyPr>
          <a:lstStyle/>
          <a:p>
            <a:pPr algn="l">
              <a:lnSpc>
                <a:spcPts val="3201"/>
              </a:lnSpc>
            </a:pPr>
            <a:r>
              <a:rPr lang="en-US" sz="3200" dirty="0"/>
              <a:t>The factors that drive engagement can differ between micro (less than 50,000 followers) and macro (more than 50,000 followers) influencers.   </a:t>
            </a:r>
            <a:endParaRPr lang="en-US" sz="3200" dirty="0">
              <a:solidFill>
                <a:srgbClr val="000000"/>
              </a:solidFill>
              <a:latin typeface="Garet"/>
              <a:ea typeface="Garet"/>
              <a:cs typeface="Garet"/>
              <a:sym typeface="Garet"/>
            </a:endParaRPr>
          </a:p>
        </p:txBody>
      </p:sp>
      <p:sp>
        <p:nvSpPr>
          <p:cNvPr id="10" name="TextBox 10"/>
          <p:cNvSpPr txBox="1"/>
          <p:nvPr/>
        </p:nvSpPr>
        <p:spPr>
          <a:xfrm>
            <a:off x="1028700" y="6912854"/>
            <a:ext cx="7119248" cy="1251625"/>
          </a:xfrm>
          <a:prstGeom prst="rect">
            <a:avLst/>
          </a:prstGeom>
        </p:spPr>
        <p:txBody>
          <a:bodyPr lIns="0" tIns="0" rIns="0" bIns="0" rtlCol="0" anchor="t">
            <a:spAutoFit/>
          </a:bodyPr>
          <a:lstStyle/>
          <a:p>
            <a:pPr algn="l">
              <a:lnSpc>
                <a:spcPts val="3201"/>
              </a:lnSpc>
            </a:pPr>
            <a:r>
              <a:rPr lang="en-US" sz="3200" dirty="0"/>
              <a:t>For example, the timing of the post can have a different impact on engagement depending on the influencer's size.</a:t>
            </a:r>
            <a:endParaRPr lang="en-US" sz="3200" dirty="0">
              <a:solidFill>
                <a:srgbClr val="000000"/>
              </a:solidFill>
              <a:latin typeface="Garet"/>
              <a:ea typeface="Garet"/>
              <a:cs typeface="Garet"/>
              <a:sym typeface="Garet"/>
            </a:endParaRPr>
          </a:p>
        </p:txBody>
      </p:sp>
      <p:sp>
        <p:nvSpPr>
          <p:cNvPr id="11" name="Freeform 11"/>
          <p:cNvSpPr/>
          <p:nvPr/>
        </p:nvSpPr>
        <p:spPr>
          <a:xfrm rot="-1892132">
            <a:off x="2349561" y="1289014"/>
            <a:ext cx="880590" cy="1657222"/>
          </a:xfrm>
          <a:custGeom>
            <a:avLst/>
            <a:gdLst/>
            <a:ahLst/>
            <a:cxnLst/>
            <a:rect l="l" t="t" r="r" b="b"/>
            <a:pathLst>
              <a:path w="880590" h="1657222">
                <a:moveTo>
                  <a:pt x="0" y="0"/>
                </a:moveTo>
                <a:lnTo>
                  <a:pt x="880590" y="0"/>
                </a:lnTo>
                <a:lnTo>
                  <a:pt x="880590" y="1657221"/>
                </a:lnTo>
                <a:lnTo>
                  <a:pt x="0" y="16572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3" name="Picture 12">
            <a:extLst>
              <a:ext uri="{FF2B5EF4-FFF2-40B4-BE49-F238E27FC236}">
                <a16:creationId xmlns:a16="http://schemas.microsoft.com/office/drawing/2014/main" id="{B57CE414-C723-E4B2-A4F9-A7FD82F2517A}"/>
              </a:ext>
            </a:extLst>
          </p:cNvPr>
          <p:cNvPicPr>
            <a:picLocks noChangeAspect="1"/>
          </p:cNvPicPr>
          <p:nvPr/>
        </p:nvPicPr>
        <p:blipFill>
          <a:blip r:embed="rId10"/>
          <a:stretch>
            <a:fillRect/>
          </a:stretch>
        </p:blipFill>
        <p:spPr>
          <a:xfrm>
            <a:off x="13125076" y="19362"/>
            <a:ext cx="5262428" cy="10000938"/>
          </a:xfrm>
          <a:prstGeom prst="rect">
            <a:avLst/>
          </a:prstGeom>
        </p:spPr>
      </p:pic>
      <p:pic>
        <p:nvPicPr>
          <p:cNvPr id="15" name="Picture 14">
            <a:extLst>
              <a:ext uri="{FF2B5EF4-FFF2-40B4-BE49-F238E27FC236}">
                <a16:creationId xmlns:a16="http://schemas.microsoft.com/office/drawing/2014/main" id="{C60569F9-2D61-F5F0-DAE6-1D806B86E2D8}"/>
              </a:ext>
            </a:extLst>
          </p:cNvPr>
          <p:cNvPicPr>
            <a:picLocks noChangeAspect="1"/>
          </p:cNvPicPr>
          <p:nvPr/>
        </p:nvPicPr>
        <p:blipFill>
          <a:blip r:embed="rId11"/>
          <a:stretch>
            <a:fillRect/>
          </a:stretch>
        </p:blipFill>
        <p:spPr>
          <a:xfrm>
            <a:off x="7620000" y="1"/>
            <a:ext cx="5486400" cy="1015036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160</TotalTime>
  <Words>1640</Words>
  <Application>Microsoft Office PowerPoint</Application>
  <PresentationFormat>Custom</PresentationFormat>
  <Paragraphs>166</Paragraphs>
  <Slides>14</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Garet</vt:lpstr>
      <vt:lpstr>Calibri</vt:lpstr>
      <vt:lpstr>Open Sans</vt:lpstr>
      <vt:lpstr>Open Sans Bold</vt:lpstr>
      <vt:lpstr>Calibri body</vt:lpstr>
      <vt:lpstr>Garet Bold</vt:lpstr>
      <vt:lpstr>DM Serif Display</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Arafat Ahmed</cp:lastModifiedBy>
  <cp:revision>6</cp:revision>
  <dcterms:created xsi:type="dcterms:W3CDTF">2006-08-16T00:00:00Z</dcterms:created>
  <dcterms:modified xsi:type="dcterms:W3CDTF">2024-12-12T23:07:55Z</dcterms:modified>
  <dc:identifier>DAGZCRtBWX8</dc:identifier>
</cp:coreProperties>
</file>